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lvl1pPr>
    <a:lvl2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lvl2pPr>
    <a:lvl3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lvl3pPr>
    <a:lvl4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lvl4pPr>
    <a:lvl5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lvl5pPr>
    <a:lvl6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lvl6pPr>
    <a:lvl7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lvl7pPr>
    <a:lvl8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lvl8pPr>
    <a:lvl9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5" cy="636982"/>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4"/>
          </a:xfrm>
          <a:prstGeom prst="rect">
            <a:avLst/>
          </a:prstGeom>
        </p:spPr>
        <p:txBody>
          <a:bodyPr anchor="b"/>
          <a:lstStyle>
            <a:lvl1pPr>
              <a:defRPr spc="-232" sz="11600"/>
            </a:lvl1pPr>
          </a:lstStyle>
          <a:p>
            <a:pPr/>
            <a:r>
              <a:t>Presentation Title</a:t>
            </a:r>
          </a:p>
        </p:txBody>
      </p:sp>
      <p:sp>
        <p:nvSpPr>
          <p:cNvPr id="13" name="Body Level One…"/>
          <p:cNvSpPr txBox="1"/>
          <p:nvPr>
            <p:ph type="body" sz="quarter" idx="21" hasCustomPrompt="1"/>
          </p:nvPr>
        </p:nvSpPr>
        <p:spPr>
          <a:xfrm>
            <a:off x="1201342" y="7223190"/>
            <a:ext cx="21971002" cy="190500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51"/>
          </a:xfrm>
          <a:prstGeom prst="rect">
            <a:avLst/>
          </a:prstGeom>
        </p:spPr>
        <p:txBody>
          <a:bodyPr/>
          <a:lstStyle/>
          <a:p>
            <a:pPr/>
            <a:r>
              <a:t>Slide Title</a:t>
            </a:r>
          </a:p>
        </p:txBody>
      </p:sp>
      <p:sp>
        <p:nvSpPr>
          <p:cNvPr id="100"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110" name="Body Level One…"/>
          <p:cNvSpPr txBox="1"/>
          <p:nvPr>
            <p:ph type="body" idx="21" hasCustomPrompt="1"/>
          </p:nvPr>
        </p:nvSpPr>
        <p:spPr>
          <a:xfrm>
            <a:off x="1206500" y="4248503"/>
            <a:ext cx="21971000" cy="8256015"/>
          </a:xfrm>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5"/>
            <a:ext cx="21971000" cy="7241587"/>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2430022" y="10675453"/>
            <a:ext cx="20200057" cy="636982"/>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36" name="Body Level One…"/>
          <p:cNvSpPr txBox="1"/>
          <p:nvPr>
            <p:ph type="body" sz="half" idx="21" hasCustomPrompt="1"/>
          </p:nvPr>
        </p:nvSpPr>
        <p:spPr>
          <a:xfrm>
            <a:off x="1753923" y="4939860"/>
            <a:ext cx="20876154" cy="3836283"/>
          </a:xfrm>
          <a:prstGeom prst="rect">
            <a:avLst/>
          </a:prstGeom>
        </p:spPr>
        <p:txBody>
          <a:bodyPr numCol="1" spcCol="38100"/>
          <a:lstStyle>
            <a:lvl1pPr marL="131850" indent="37172">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145" name="Bowl with salmon cakes, salad, and hummus "/>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2"/>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22" hasCustomPrompt="1"/>
          </p:nvPr>
        </p:nvSpPr>
        <p:spPr>
          <a:xfrm>
            <a:off x="1206500" y="11609909"/>
            <a:ext cx="21971000" cy="1116955"/>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1079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372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xfrm>
            <a:off x="1206500" y="4248503"/>
            <a:ext cx="21971000" cy="8256015"/>
          </a:xfrm>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1" name="Body Level One…"/>
          <p:cNvSpPr txBox="1"/>
          <p:nvPr>
            <p:ph type="body" sz="half" idx="21" hasCustomPrompt="1"/>
          </p:nvPr>
        </p:nvSpPr>
        <p:spPr>
          <a:xfrm>
            <a:off x="1206500" y="4248503"/>
            <a:ext cx="9779000" cy="8256632"/>
          </a:xfrm>
          <a:prstGeom prst="rect">
            <a:avLst/>
          </a:prstGeom>
        </p:spPr>
        <p:txBody>
          <a:bodyPr numCol="1" spcCol="38100"/>
          <a:lstStyle/>
          <a:p>
            <a:pPr/>
            <a:r>
              <a:t>Slide bullet text</a:t>
            </a:r>
          </a:p>
        </p:txBody>
      </p:sp>
      <p:sp>
        <p:nvSpPr>
          <p:cNvPr id="62" name="Bowl of pappardelle pasta with parsley butter, roasted hazelnuts, and shaved parmesan cheese"/>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72" name="Body Level One…"/>
          <p:cNvSpPr txBox="1"/>
          <p:nvPr>
            <p:ph type="body" sz="half" idx="21" hasCustomPrompt="1"/>
          </p:nvPr>
        </p:nvSpPr>
        <p:spPr>
          <a:xfrm>
            <a:off x="1206500" y="4248503"/>
            <a:ext cx="9779000" cy="8256632"/>
          </a:xfrm>
          <a:prstGeom prst="rect">
            <a:avLst/>
          </a:prstGeom>
        </p:spPr>
        <p:txBody>
          <a:bodyPr numCol="1" spcCol="38100"/>
          <a:lstStyle/>
          <a:p>
            <a:pPr/>
            <a:r>
              <a:t>Slide bullet text</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Body Level One…"/>
          <p:cNvSpPr txBox="1"/>
          <p:nvPr>
            <p:ph type="body" sz="quarter" idx="1" hasCustomPrompt="1"/>
          </p:nvPr>
        </p:nvSpPr>
        <p:spPr>
          <a:xfrm>
            <a:off x="1206500" y="2372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2" name="Body Level One…"/>
          <p:cNvSpPr txBox="1"/>
          <p:nvPr>
            <p:ph type="body" sz="half" idx="21" hasCustomPrompt="1"/>
          </p:nvPr>
        </p:nvSpPr>
        <p:spPr>
          <a:xfrm>
            <a:off x="1206500" y="4248503"/>
            <a:ext cx="9779000" cy="8256632"/>
          </a:xfrm>
          <a:prstGeom prst="rect">
            <a:avLst/>
          </a:prstGeom>
        </p:spPr>
        <p:txBody>
          <a:bodyPr numCol="1" spcCol="38100"/>
          <a:lstStyle/>
          <a:p>
            <a:pPr/>
            <a:r>
              <a:t>Slide bullet text</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500" y="13080999"/>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http://polygon.io" TargetMode="External"/><Relationship Id="rId4"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GuyInFreezer/project-2" TargetMode="External"/><Relationship Id="rId3" Type="http://schemas.openxmlformats.org/officeDocument/2006/relationships/image" Target="../media/image1.png"/><Relationship Id="rId4"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jpeg"/><Relationship Id="rId4" Type="http://schemas.openxmlformats.org/officeDocument/2006/relationships/image" Target="../media/image1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markus-spiske-69ppqHiG9Xo-unsplash.jpg" descr="markus-spiske-69ppqHiG9Xo-unsplash.jpg"/>
          <p:cNvPicPr>
            <a:picLocks noChangeAspect="1"/>
          </p:cNvPicPr>
          <p:nvPr/>
        </p:nvPicPr>
        <p:blipFill>
          <a:blip r:embed="rId2">
            <a:extLst/>
          </a:blip>
          <a:stretch>
            <a:fillRect/>
          </a:stretch>
        </p:blipFill>
        <p:spPr>
          <a:xfrm>
            <a:off x="9757681" y="-2739660"/>
            <a:ext cx="14819440" cy="22232341"/>
          </a:xfrm>
          <a:prstGeom prst="rect">
            <a:avLst/>
          </a:prstGeom>
          <a:ln w="12700">
            <a:miter lim="400000"/>
          </a:ln>
        </p:spPr>
      </p:pic>
      <p:grpSp>
        <p:nvGrpSpPr>
          <p:cNvPr id="178" name="Group"/>
          <p:cNvGrpSpPr/>
          <p:nvPr/>
        </p:nvGrpSpPr>
        <p:grpSpPr>
          <a:xfrm>
            <a:off x="1478745" y="1507298"/>
            <a:ext cx="7072623" cy="11727433"/>
            <a:chOff x="0" y="0"/>
            <a:chExt cx="7072621" cy="11727431"/>
          </a:xfrm>
        </p:grpSpPr>
        <p:sp>
          <p:nvSpPr>
            <p:cNvPr id="172" name="UNC AI Bootcamp…"/>
            <p:cNvSpPr txBox="1"/>
            <p:nvPr/>
          </p:nvSpPr>
          <p:spPr>
            <a:xfrm>
              <a:off x="0" y="577650"/>
              <a:ext cx="7072623"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00000"/>
                </a:lnSpc>
                <a:spcBef>
                  <a:spcPts val="0"/>
                </a:spcBef>
                <a:defRPr b="1" sz="6300"/>
              </a:lvl1pPr>
            </a:lstStyle>
            <a:p>
              <a:pPr/>
              <a:r>
                <a:t>UNC AI Bootcamp</a:t>
              </a:r>
            </a:p>
          </p:txBody>
        </p:sp>
        <p:sp>
          <p:nvSpPr>
            <p:cNvPr id="173" name="Predicting Covered Call Options on SPY using Machine Learning"/>
            <p:cNvSpPr txBox="1"/>
            <p:nvPr/>
          </p:nvSpPr>
          <p:spPr>
            <a:xfrm>
              <a:off x="53797" y="1709758"/>
              <a:ext cx="6845208"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00000"/>
                </a:lnSpc>
                <a:spcBef>
                  <a:spcPts val="0"/>
                </a:spcBef>
                <a:defRPr sz="3600"/>
              </a:lvl1pPr>
            </a:lstStyle>
            <a:p>
              <a:pPr/>
              <a:r>
                <a:t>Predicting Covered Call Options on SPY using Machine Learning</a:t>
              </a:r>
            </a:p>
          </p:txBody>
        </p:sp>
        <p:sp>
          <p:nvSpPr>
            <p:cNvPr id="174" name="Group 3…"/>
            <p:cNvSpPr txBox="1"/>
            <p:nvPr/>
          </p:nvSpPr>
          <p:spPr>
            <a:xfrm>
              <a:off x="1905722" y="4604942"/>
              <a:ext cx="3141360" cy="4058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457200">
                <a:lnSpc>
                  <a:spcPct val="120000"/>
                </a:lnSpc>
                <a:spcBef>
                  <a:spcPts val="0"/>
                </a:spcBef>
                <a:defRPr sz="3200"/>
              </a:pPr>
              <a:r>
                <a:t>Yeongjin Nam</a:t>
              </a:r>
            </a:p>
            <a:p>
              <a:pPr algn="ctr" defTabSz="457200">
                <a:lnSpc>
                  <a:spcPct val="120000"/>
                </a:lnSpc>
                <a:spcBef>
                  <a:spcPts val="0"/>
                </a:spcBef>
                <a:defRPr sz="3200"/>
              </a:pPr>
              <a:r>
                <a:t>Mat Nicholas</a:t>
              </a:r>
            </a:p>
            <a:p>
              <a:pPr algn="ctr" defTabSz="457200">
                <a:lnSpc>
                  <a:spcPct val="120000"/>
                </a:lnSpc>
                <a:spcBef>
                  <a:spcPts val="0"/>
                </a:spcBef>
                <a:defRPr sz="3200"/>
              </a:pPr>
              <a:r>
                <a:t>Nee Buntoum</a:t>
              </a:r>
            </a:p>
            <a:p>
              <a:pPr algn="ctr" defTabSz="457200">
                <a:lnSpc>
                  <a:spcPct val="120000"/>
                </a:lnSpc>
                <a:spcBef>
                  <a:spcPts val="0"/>
                </a:spcBef>
                <a:defRPr sz="3200"/>
              </a:pPr>
              <a:r>
                <a:t>Jana Avery</a:t>
              </a:r>
            </a:p>
            <a:p>
              <a:pPr algn="ctr" defTabSz="457200">
                <a:lnSpc>
                  <a:spcPct val="120000"/>
                </a:lnSpc>
                <a:spcBef>
                  <a:spcPts val="0"/>
                </a:spcBef>
                <a:defRPr sz="3200"/>
              </a:pPr>
              <a:r>
                <a:t>Jay Requarth</a:t>
              </a:r>
            </a:p>
            <a:p>
              <a:pPr algn="ctr" defTabSz="457200">
                <a:lnSpc>
                  <a:spcPct val="120000"/>
                </a:lnSpc>
                <a:spcBef>
                  <a:spcPts val="0"/>
                </a:spcBef>
                <a:defRPr sz="3200"/>
              </a:pPr>
              <a:r>
                <a:t>Dr. Dick Davis</a:t>
              </a:r>
            </a:p>
            <a:p>
              <a:pPr algn="ctr" defTabSz="457200">
                <a:lnSpc>
                  <a:spcPct val="120000"/>
                </a:lnSpc>
                <a:spcBef>
                  <a:spcPts val="0"/>
                </a:spcBef>
                <a:defRPr sz="3200"/>
              </a:pPr>
              <a:r>
                <a:t>John Andrews</a:t>
              </a:r>
            </a:p>
          </p:txBody>
        </p:sp>
        <p:sp>
          <p:nvSpPr>
            <p:cNvPr id="175" name="PROJECT 2"/>
            <p:cNvSpPr txBox="1"/>
            <p:nvPr/>
          </p:nvSpPr>
          <p:spPr>
            <a:xfrm>
              <a:off x="43716" y="-1"/>
              <a:ext cx="2372719"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lnSpc>
                  <a:spcPct val="100000"/>
                </a:lnSpc>
                <a:spcBef>
                  <a:spcPts val="0"/>
                </a:spcBef>
                <a:defRPr b="1" sz="3200"/>
              </a:lvl1pPr>
            </a:lstStyle>
            <a:p>
              <a:pPr/>
              <a:r>
                <a:t>PROJECT 2</a:t>
              </a:r>
            </a:p>
          </p:txBody>
        </p:sp>
        <p:sp>
          <p:nvSpPr>
            <p:cNvPr id="176" name="GROUP 3:"/>
            <p:cNvSpPr txBox="1"/>
            <p:nvPr/>
          </p:nvSpPr>
          <p:spPr>
            <a:xfrm>
              <a:off x="2440556" y="3851939"/>
              <a:ext cx="2071688"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457200">
                <a:lnSpc>
                  <a:spcPct val="120000"/>
                </a:lnSpc>
                <a:spcBef>
                  <a:spcPts val="0"/>
                </a:spcBef>
                <a:defRPr b="1" sz="3200"/>
              </a:lvl1pPr>
            </a:lstStyle>
            <a:p>
              <a:pPr/>
              <a:r>
                <a:t>GROUP 3:</a:t>
              </a:r>
            </a:p>
          </p:txBody>
        </p:sp>
        <p:pic>
          <p:nvPicPr>
            <p:cNvPr id="177" name="image (1).png" descr="image (1).png"/>
            <p:cNvPicPr>
              <a:picLocks noChangeAspect="1"/>
            </p:cNvPicPr>
            <p:nvPr/>
          </p:nvPicPr>
          <p:blipFill>
            <a:blip r:embed="rId3">
              <a:extLst/>
            </a:blip>
            <a:stretch>
              <a:fillRect/>
            </a:stretch>
          </p:blipFill>
          <p:spPr>
            <a:xfrm>
              <a:off x="1443852" y="10533629"/>
              <a:ext cx="4065098" cy="119380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9" name="Our Process: Optimizing Covered Call Strategies with AI…"/>
          <p:cNvSpPr txBox="1"/>
          <p:nvPr/>
        </p:nvSpPr>
        <p:spPr>
          <a:xfrm>
            <a:off x="1086315" y="2766737"/>
            <a:ext cx="7622145" cy="82143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20000"/>
              </a:lnSpc>
              <a:spcBef>
                <a:spcPts val="2000"/>
              </a:spcBef>
              <a:defRPr b="1" sz="3800">
                <a:solidFill>
                  <a:srgbClr val="0D0D0D"/>
                </a:solidFill>
              </a:defRPr>
            </a:pPr>
            <a:r>
              <a:t>Data Integration</a:t>
            </a:r>
          </a:p>
          <a:p>
            <a:pPr defTabSz="457200">
              <a:lnSpc>
                <a:spcPct val="120000"/>
              </a:lnSpc>
              <a:spcBef>
                <a:spcPts val="2000"/>
              </a:spcBef>
              <a:defRPr sz="2800">
                <a:solidFill>
                  <a:srgbClr val="0D0D0D"/>
                </a:solidFill>
              </a:defRPr>
            </a:pPr>
            <a:r>
              <a:t>Beginning our journey with robust data integration, we harness real-time market insights from reputable sources. Our dedicated API key from Polygon.io serves as a gateway to the latest financial data, laying the groundwork for informed AI analysis.</a:t>
            </a:r>
          </a:p>
          <a:p>
            <a:pPr defTabSz="457200">
              <a:lnSpc>
                <a:spcPct val="120000"/>
              </a:lnSpc>
              <a:spcBef>
                <a:spcPts val="2000"/>
              </a:spcBef>
              <a:defRPr sz="2800">
                <a:solidFill>
                  <a:srgbClr val="0D0D0D"/>
                </a:solidFill>
              </a:defRPr>
            </a:pPr>
          </a:p>
          <a:p>
            <a:pPr defTabSz="457200">
              <a:lnSpc>
                <a:spcPct val="120000"/>
              </a:lnSpc>
              <a:spcBef>
                <a:spcPts val="2000"/>
              </a:spcBef>
              <a:defRPr b="1" sz="2800">
                <a:solidFill>
                  <a:srgbClr val="0D0D0D"/>
                </a:solidFill>
              </a:defRPr>
            </a:pPr>
            <a:r>
              <a:t>Key Insights:</a:t>
            </a:r>
          </a:p>
          <a:p>
            <a:pPr marL="457200" indent="-317500" defTabSz="457200">
              <a:lnSpc>
                <a:spcPct val="120000"/>
              </a:lnSpc>
              <a:spcBef>
                <a:spcPts val="0"/>
              </a:spcBef>
              <a:buClr>
                <a:srgbClr val="0D0D0D"/>
              </a:buClr>
              <a:buSzPct val="100000"/>
              <a:buFont typeface="Helvetica"/>
              <a:buChar char="•"/>
              <a:defRPr sz="2800">
                <a:solidFill>
                  <a:srgbClr val="0D0D0D"/>
                </a:solidFill>
              </a:defRPr>
            </a:pPr>
            <a:r>
              <a:t>At-the-Money CC strategy mitigates downturns but may underperform in a strong bull market.</a:t>
            </a:r>
          </a:p>
          <a:p>
            <a:pPr marL="457200" indent="-317500" defTabSz="457200">
              <a:lnSpc>
                <a:spcPct val="120000"/>
              </a:lnSpc>
              <a:spcBef>
                <a:spcPts val="0"/>
              </a:spcBef>
              <a:buClr>
                <a:srgbClr val="0D0D0D"/>
              </a:buClr>
              <a:buSzPct val="100000"/>
              <a:buFont typeface="Helvetica"/>
              <a:buChar char="•"/>
              <a:defRPr sz="2800">
                <a:solidFill>
                  <a:srgbClr val="0D0D0D"/>
                </a:solidFill>
              </a:defRPr>
            </a:pPr>
            <a:r>
              <a:t>Adjusting strike prices could significantly influence these results.</a:t>
            </a:r>
          </a:p>
        </p:txBody>
      </p:sp>
      <p:pic>
        <p:nvPicPr>
          <p:cNvPr id="230" name="image (1).png" descr="image (1).png"/>
          <p:cNvPicPr>
            <a:picLocks noChangeAspect="1"/>
          </p:cNvPicPr>
          <p:nvPr/>
        </p:nvPicPr>
        <p:blipFill>
          <a:blip r:embed="rId2">
            <a:extLst/>
          </a:blip>
          <a:stretch>
            <a:fillRect/>
          </a:stretch>
        </p:blipFill>
        <p:spPr>
          <a:xfrm>
            <a:off x="2922596" y="12040927"/>
            <a:ext cx="4065099" cy="1193803"/>
          </a:xfrm>
          <a:prstGeom prst="rect">
            <a:avLst/>
          </a:prstGeom>
          <a:ln w="12700">
            <a:miter lim="400000"/>
          </a:ln>
        </p:spPr>
      </p:pic>
      <p:sp>
        <p:nvSpPr>
          <p:cNvPr id="231" name="Optimizing Covered Call Strategies with AI"/>
          <p:cNvSpPr txBox="1"/>
          <p:nvPr/>
        </p:nvSpPr>
        <p:spPr>
          <a:xfrm>
            <a:off x="1030646" y="1071266"/>
            <a:ext cx="13698795"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00000"/>
              </a:lnSpc>
              <a:spcBef>
                <a:spcPts val="800"/>
              </a:spcBef>
              <a:defRPr b="1">
                <a:solidFill>
                  <a:srgbClr val="0D0D0D"/>
                </a:solidFill>
              </a:defRPr>
            </a:lvl1pPr>
          </a:lstStyle>
          <a:p>
            <a:pPr/>
            <a:r>
              <a:t>Optimizing Covered Call Strategies with AI</a:t>
            </a:r>
          </a:p>
        </p:txBody>
      </p:sp>
      <p:pic>
        <p:nvPicPr>
          <p:cNvPr id="232" name="pasted-movie.png" descr="pasted-movie.png"/>
          <p:cNvPicPr>
            <a:picLocks noChangeAspect="1"/>
          </p:cNvPicPr>
          <p:nvPr/>
        </p:nvPicPr>
        <p:blipFill>
          <a:blip r:embed="rId3">
            <a:extLst/>
          </a:blip>
          <a:stretch>
            <a:fillRect/>
          </a:stretch>
        </p:blipFill>
        <p:spPr>
          <a:xfrm>
            <a:off x="9539345" y="3068808"/>
            <a:ext cx="14085758" cy="7610221"/>
          </a:xfrm>
          <a:prstGeom prst="rect">
            <a:avLst/>
          </a:prstGeom>
          <a:ln w="12700">
            <a:miter lim="400000"/>
          </a:ln>
          <a:effectLst>
            <a:outerShdw sx="100000" sy="100000" kx="0" ky="0" algn="b" rotWithShape="0" blurRad="279400" dist="53249" dir="16200000">
              <a:srgbClr val="000000">
                <a:alpha val="25207"/>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35" name="image (1).png" descr="image (1).png"/>
          <p:cNvPicPr>
            <a:picLocks noChangeAspect="1"/>
          </p:cNvPicPr>
          <p:nvPr/>
        </p:nvPicPr>
        <p:blipFill>
          <a:blip r:embed="rId2">
            <a:extLst/>
          </a:blip>
          <a:stretch>
            <a:fillRect/>
          </a:stretch>
        </p:blipFill>
        <p:spPr>
          <a:xfrm>
            <a:off x="10159451" y="12040927"/>
            <a:ext cx="4065099" cy="1193803"/>
          </a:xfrm>
          <a:prstGeom prst="rect">
            <a:avLst/>
          </a:prstGeom>
          <a:ln w="12700">
            <a:miter lim="400000"/>
          </a:ln>
        </p:spPr>
      </p:pic>
      <p:sp>
        <p:nvSpPr>
          <p:cNvPr id="236" name="Scraping Data from polygon.io"/>
          <p:cNvSpPr txBox="1"/>
          <p:nvPr/>
        </p:nvSpPr>
        <p:spPr>
          <a:xfrm>
            <a:off x="1031847" y="781358"/>
            <a:ext cx="7857135"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20000"/>
              </a:lnSpc>
              <a:defRPr b="1" sz="4200">
                <a:latin typeface="+mn-lt"/>
                <a:ea typeface="+mn-ea"/>
                <a:cs typeface="+mn-cs"/>
                <a:sym typeface="Helvetica Neue"/>
              </a:defRPr>
            </a:pPr>
            <a:r>
              <a:t>Scraping Data from </a:t>
            </a:r>
            <a:r>
              <a:rPr u="sng">
                <a:solidFill>
                  <a:srgbClr val="0000FF"/>
                </a:solidFill>
                <a:uFill>
                  <a:solidFill>
                    <a:srgbClr val="0000FF"/>
                  </a:solidFill>
                </a:uFill>
                <a:hlinkClick r:id="rId3" invalidUrl="" action="" tgtFrame="" tooltip="" history="1" highlightClick="0" endSnd="0"/>
              </a:rPr>
              <a:t>polygon.io</a:t>
            </a:r>
          </a:p>
        </p:txBody>
      </p:sp>
      <p:sp>
        <p:nvSpPr>
          <p:cNvPr id="237" name="Data Methodology Overview…"/>
          <p:cNvSpPr txBox="1"/>
          <p:nvPr/>
        </p:nvSpPr>
        <p:spPr>
          <a:xfrm>
            <a:off x="3011069" y="10927381"/>
            <a:ext cx="18361864" cy="54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b="1" sz="2900">
                <a:solidFill>
                  <a:srgbClr val="0D0D0D"/>
                </a:solidFill>
              </a:defRPr>
            </a:lvl1pPr>
          </a:lstStyle>
          <a:p>
            <a:pPr/>
            <a:r>
              <a:t>Finding the correct data for our model proved challenging, given the limits of our access to our dataset.</a:t>
            </a:r>
          </a:p>
        </p:txBody>
      </p:sp>
      <p:pic>
        <p:nvPicPr>
          <p:cNvPr id="238" name="pasted-movie.png" descr="pasted-movie.png"/>
          <p:cNvPicPr>
            <a:picLocks noChangeAspect="1"/>
          </p:cNvPicPr>
          <p:nvPr/>
        </p:nvPicPr>
        <p:blipFill>
          <a:blip r:embed="rId4">
            <a:extLst/>
          </a:blip>
          <a:stretch>
            <a:fillRect/>
          </a:stretch>
        </p:blipFill>
        <p:spPr>
          <a:xfrm>
            <a:off x="4047528" y="1990118"/>
            <a:ext cx="16288954" cy="836981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Rectangle"/>
          <p:cNvSpPr/>
          <p:nvPr/>
        </p:nvSpPr>
        <p:spPr>
          <a:xfrm>
            <a:off x="32356" y="-15920"/>
            <a:ext cx="9845579"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1" name="Data Preparation…"/>
          <p:cNvSpPr txBox="1"/>
          <p:nvPr/>
        </p:nvSpPr>
        <p:spPr>
          <a:xfrm>
            <a:off x="1354047" y="5959691"/>
            <a:ext cx="7066285" cy="347980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0657" indent="-250657" defTabSz="457200">
              <a:lnSpc>
                <a:spcPct val="120000"/>
              </a:lnSpc>
              <a:spcBef>
                <a:spcPts val="0"/>
              </a:spcBef>
              <a:buSzPct val="100000"/>
              <a:buChar char="-"/>
              <a:defRPr sz="3200"/>
            </a:lvl1pPr>
          </a:lstStyle>
          <a:p>
            <a:pPr/>
            <a:r>
              <a:t>Developed a target variable, 'trade,' to identify optimal trading days based on market movement predictions. This was complemented by rolling window calculations for short-term market trend analysis.</a:t>
            </a:r>
          </a:p>
        </p:txBody>
      </p:sp>
      <p:pic>
        <p:nvPicPr>
          <p:cNvPr id="242" name="pasted-movie.png" descr="pasted-movie.png"/>
          <p:cNvPicPr>
            <a:picLocks noChangeAspect="1"/>
          </p:cNvPicPr>
          <p:nvPr/>
        </p:nvPicPr>
        <p:blipFill>
          <a:blip r:embed="rId2">
            <a:extLst/>
          </a:blip>
          <a:stretch>
            <a:fillRect/>
          </a:stretch>
        </p:blipFill>
        <p:spPr>
          <a:xfrm>
            <a:off x="10163223" y="2726243"/>
            <a:ext cx="12971506" cy="8263515"/>
          </a:xfrm>
          <a:prstGeom prst="rect">
            <a:avLst/>
          </a:prstGeom>
          <a:ln w="12700">
            <a:miter lim="400000"/>
          </a:ln>
        </p:spPr>
      </p:pic>
      <p:pic>
        <p:nvPicPr>
          <p:cNvPr id="243" name="image (1).png" descr="image (1).png"/>
          <p:cNvPicPr>
            <a:picLocks noChangeAspect="1"/>
          </p:cNvPicPr>
          <p:nvPr/>
        </p:nvPicPr>
        <p:blipFill>
          <a:blip r:embed="rId3">
            <a:extLst/>
          </a:blip>
          <a:stretch>
            <a:fillRect/>
          </a:stretch>
        </p:blipFill>
        <p:spPr>
          <a:xfrm>
            <a:off x="2922596" y="12040927"/>
            <a:ext cx="4065099" cy="1193803"/>
          </a:xfrm>
          <a:prstGeom prst="rect">
            <a:avLst/>
          </a:prstGeom>
          <a:ln w="12700">
            <a:miter lim="400000"/>
          </a:ln>
        </p:spPr>
      </p:pic>
      <p:sp>
        <p:nvSpPr>
          <p:cNvPr id="244" name="Data Preparation"/>
          <p:cNvSpPr txBox="1"/>
          <p:nvPr/>
        </p:nvSpPr>
        <p:spPr>
          <a:xfrm>
            <a:off x="1408262" y="3499751"/>
            <a:ext cx="5047794"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atin typeface="+mn-lt"/>
                <a:ea typeface="+mn-ea"/>
                <a:cs typeface="+mn-cs"/>
                <a:sym typeface="Helvetica Neue"/>
              </a:defRPr>
            </a:lvl1pPr>
          </a:lstStyle>
          <a:p>
            <a:pPr/>
            <a:r>
              <a:t>Data Preparation</a:t>
            </a:r>
          </a:p>
        </p:txBody>
      </p:sp>
      <p:sp>
        <p:nvSpPr>
          <p:cNvPr id="245" name="Feature Engineering"/>
          <p:cNvSpPr txBox="1"/>
          <p:nvPr/>
        </p:nvSpPr>
        <p:spPr>
          <a:xfrm>
            <a:off x="1413714" y="4835180"/>
            <a:ext cx="404356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20000"/>
              </a:lnSpc>
              <a:spcBef>
                <a:spcPts val="0"/>
              </a:spcBef>
              <a:defRPr b="1" sz="3200"/>
            </a:lvl1pPr>
          </a:lstStyle>
          <a:p>
            <a:pPr/>
            <a:r>
              <a:t>Feature Engineering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8" name="6. Validation Approach…"/>
          <p:cNvSpPr txBox="1"/>
          <p:nvPr/>
        </p:nvSpPr>
        <p:spPr>
          <a:xfrm>
            <a:off x="1986396" y="5281986"/>
            <a:ext cx="5937500" cy="41366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sz="2800">
                <a:latin typeface="+mn-lt"/>
                <a:ea typeface="+mn-ea"/>
                <a:cs typeface="+mn-cs"/>
                <a:sym typeface="Helvetica Neue"/>
              </a:defRPr>
            </a:lvl1pPr>
          </a:lstStyle>
          <a:p>
            <a:pPr/>
            <a:r>
              <a:t>Selectivity is key in feature selection. We sieve through our data, weighing the relevance of each factor against the scale of covered call strategy success. It's a blend of correlation and machine intelligence that determines the features with foresight.</a:t>
            </a:r>
          </a:p>
        </p:txBody>
      </p:sp>
      <p:pic>
        <p:nvPicPr>
          <p:cNvPr id="249" name="pasted-movie.png" descr="pasted-movie.png"/>
          <p:cNvPicPr>
            <a:picLocks noChangeAspect="1"/>
          </p:cNvPicPr>
          <p:nvPr/>
        </p:nvPicPr>
        <p:blipFill>
          <a:blip r:embed="rId2">
            <a:extLst/>
          </a:blip>
          <a:stretch>
            <a:fillRect/>
          </a:stretch>
        </p:blipFill>
        <p:spPr>
          <a:xfrm>
            <a:off x="10136244" y="2313702"/>
            <a:ext cx="13377341" cy="9088595"/>
          </a:xfrm>
          <a:prstGeom prst="rect">
            <a:avLst/>
          </a:prstGeom>
          <a:ln w="12700">
            <a:miter lim="400000"/>
          </a:ln>
        </p:spPr>
      </p:pic>
      <p:pic>
        <p:nvPicPr>
          <p:cNvPr id="250" name="image (1).png" descr="image (1).png"/>
          <p:cNvPicPr>
            <a:picLocks noChangeAspect="1"/>
          </p:cNvPicPr>
          <p:nvPr/>
        </p:nvPicPr>
        <p:blipFill>
          <a:blip r:embed="rId3">
            <a:extLst/>
          </a:blip>
          <a:stretch>
            <a:fillRect/>
          </a:stretch>
        </p:blipFill>
        <p:spPr>
          <a:xfrm>
            <a:off x="2922596" y="12040927"/>
            <a:ext cx="4065099" cy="1193803"/>
          </a:xfrm>
          <a:prstGeom prst="rect">
            <a:avLst/>
          </a:prstGeom>
          <a:ln w="12700">
            <a:miter lim="400000"/>
          </a:ln>
        </p:spPr>
      </p:pic>
      <p:sp>
        <p:nvSpPr>
          <p:cNvPr id="251" name="Validation Approach"/>
          <p:cNvSpPr txBox="1"/>
          <p:nvPr/>
        </p:nvSpPr>
        <p:spPr>
          <a:xfrm>
            <a:off x="2009320" y="4297388"/>
            <a:ext cx="5220006"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sz="4200">
                <a:latin typeface="+mn-lt"/>
                <a:ea typeface="+mn-ea"/>
                <a:cs typeface="+mn-cs"/>
                <a:sym typeface="Helvetica Neue"/>
              </a:defRPr>
            </a:lvl1pPr>
          </a:lstStyle>
          <a:p>
            <a:pPr/>
            <a:r>
              <a:t>Validation Approach</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5" name="Group"/>
          <p:cNvGrpSpPr/>
          <p:nvPr/>
        </p:nvGrpSpPr>
        <p:grpSpPr>
          <a:xfrm>
            <a:off x="19471" y="-363829"/>
            <a:ext cx="14603958" cy="14443659"/>
            <a:chOff x="0" y="0"/>
            <a:chExt cx="14603956" cy="14443657"/>
          </a:xfrm>
        </p:grpSpPr>
        <p:sp>
          <p:nvSpPr>
            <p:cNvPr id="253" name="Rectangle"/>
            <p:cNvSpPr/>
            <p:nvPr/>
          </p:nvSpPr>
          <p:spPr>
            <a:xfrm>
              <a:off x="0" y="0"/>
              <a:ext cx="14603958" cy="14443659"/>
            </a:xfrm>
            <a:prstGeom prst="rect">
              <a:avLst/>
            </a:prstGeom>
            <a:solidFill>
              <a:srgbClr val="F7F9FA"/>
            </a:solidFill>
            <a:ln w="12700" cap="flat">
              <a:noFill/>
              <a:miter lim="400000"/>
            </a:ln>
            <a:effectLst/>
          </p:spPr>
          <p:txBody>
            <a:bodyPr wrap="square" lIns="50800" tIns="50800" rIns="50800" bIns="50800" numCol="1" anchor="ctr">
              <a:noAutofit/>
            </a:bodyPr>
            <a:lstStyle/>
            <a:p>
              <a:pPr>
                <a:defRPr>
                  <a:latin typeface="+mn-lt"/>
                  <a:ea typeface="+mn-ea"/>
                  <a:cs typeface="+mn-cs"/>
                  <a:sym typeface="Helvetica Neue"/>
                </a:defRPr>
              </a:pPr>
            </a:p>
          </p:txBody>
        </p:sp>
        <p:pic>
          <p:nvPicPr>
            <p:cNvPr id="254" name="Image" descr="Image"/>
            <p:cNvPicPr>
              <a:picLocks noChangeAspect="1"/>
            </p:cNvPicPr>
            <p:nvPr/>
          </p:nvPicPr>
          <p:blipFill>
            <a:blip r:embed="rId2">
              <a:extLst/>
            </a:blip>
            <a:stretch>
              <a:fillRect/>
            </a:stretch>
          </p:blipFill>
          <p:spPr>
            <a:xfrm>
              <a:off x="2238209" y="1031153"/>
              <a:ext cx="10127538" cy="12381352"/>
            </a:xfrm>
            <a:prstGeom prst="rect">
              <a:avLst/>
            </a:prstGeom>
            <a:ln w="12700" cap="flat">
              <a:noFill/>
              <a:miter lim="400000"/>
            </a:ln>
            <a:effectLst/>
          </p:spPr>
        </p:pic>
      </p:grpSp>
      <p:grpSp>
        <p:nvGrpSpPr>
          <p:cNvPr id="260" name="Group"/>
          <p:cNvGrpSpPr/>
          <p:nvPr/>
        </p:nvGrpSpPr>
        <p:grpSpPr>
          <a:xfrm>
            <a:off x="14658153" y="0"/>
            <a:ext cx="9845579" cy="13747838"/>
            <a:chOff x="0" y="0"/>
            <a:chExt cx="9845578" cy="13747836"/>
          </a:xfrm>
        </p:grpSpPr>
        <p:sp>
          <p:nvSpPr>
            <p:cNvPr id="256" name="Rectangle"/>
            <p:cNvSpPr/>
            <p:nvPr/>
          </p:nvSpPr>
          <p:spPr>
            <a:xfrm>
              <a:off x="0" y="0"/>
              <a:ext cx="9845579" cy="13747838"/>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7" name="Optimization Process…"/>
            <p:cNvSpPr txBox="1"/>
            <p:nvPr/>
          </p:nvSpPr>
          <p:spPr>
            <a:xfrm>
              <a:off x="1542256" y="5129766"/>
              <a:ext cx="6761064" cy="51689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ct val="120000"/>
                </a:lnSpc>
                <a:spcBef>
                  <a:spcPts val="2000"/>
                </a:spcBef>
                <a:defRPr sz="2800">
                  <a:solidFill>
                    <a:srgbClr val="0D0D0D"/>
                  </a:solidFill>
                  <a:latin typeface="+mn-lt"/>
                  <a:ea typeface="+mn-ea"/>
                  <a:cs typeface="+mn-cs"/>
                  <a:sym typeface="Helvetica Neue"/>
                </a:defRPr>
              </a:lvl1pPr>
            </a:lstStyle>
            <a:p>
              <a:pPr/>
              <a:r>
                <a:t>Considering the iterative nature of AI learning and the significance of market events in guiding AI evolution, a flowchart would be the most suitable visualization. This flowchart will visualize the continuous cycle of learning from past data, using market events as milestones for adjustment, and aiming towards predictive precision with the aid of before-and-after snapshots.</a:t>
              </a:r>
            </a:p>
          </p:txBody>
        </p:sp>
        <p:pic>
          <p:nvPicPr>
            <p:cNvPr id="258" name="image (1).png" descr="image (1).png"/>
            <p:cNvPicPr>
              <a:picLocks noChangeAspect="1"/>
            </p:cNvPicPr>
            <p:nvPr/>
          </p:nvPicPr>
          <p:blipFill>
            <a:blip r:embed="rId3">
              <a:extLst/>
            </a:blip>
            <a:stretch>
              <a:fillRect/>
            </a:stretch>
          </p:blipFill>
          <p:spPr>
            <a:xfrm>
              <a:off x="2947997" y="12040927"/>
              <a:ext cx="4065099" cy="1193803"/>
            </a:xfrm>
            <a:prstGeom prst="rect">
              <a:avLst/>
            </a:prstGeom>
            <a:ln w="12700" cap="flat">
              <a:noFill/>
              <a:miter lim="400000"/>
            </a:ln>
            <a:effectLst/>
          </p:spPr>
        </p:pic>
        <p:sp>
          <p:nvSpPr>
            <p:cNvPr id="259" name="Optimization Process"/>
            <p:cNvSpPr txBox="1"/>
            <p:nvPr/>
          </p:nvSpPr>
          <p:spPr>
            <a:xfrm>
              <a:off x="1512984" y="4017252"/>
              <a:ext cx="6343803"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120000"/>
                </a:lnSpc>
                <a:defRPr b="1">
                  <a:latin typeface="+mn-lt"/>
                  <a:ea typeface="+mn-ea"/>
                  <a:cs typeface="+mn-cs"/>
                  <a:sym typeface="Helvetica Neue"/>
                </a:defRPr>
              </a:lvl1pPr>
            </a:lstStyle>
            <a:p>
              <a:pPr/>
              <a:r>
                <a:t>Optimization Process</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63" name="Rectangle"/>
          <p:cNvSpPr/>
          <p:nvPr/>
        </p:nvSpPr>
        <p:spPr>
          <a:xfrm>
            <a:off x="11230767" y="-149921"/>
            <a:ext cx="13225992" cy="14145611"/>
          </a:xfrm>
          <a:prstGeom prst="rect">
            <a:avLst/>
          </a:prstGeom>
          <a:solidFill>
            <a:srgbClr val="F7F9FA"/>
          </a:solidFill>
          <a:ln w="12700">
            <a:miter lim="400000"/>
          </a:ln>
        </p:spPr>
        <p:txBody>
          <a:bodyPr lIns="50800" tIns="50800" rIns="50800" bIns="50800" anchor="ctr"/>
          <a:lstStyle/>
          <a:p>
            <a:pPr>
              <a:defRPr sz="4700">
                <a:latin typeface="+mn-lt"/>
                <a:ea typeface="+mn-ea"/>
                <a:cs typeface="+mn-cs"/>
                <a:sym typeface="Helvetica Neue"/>
              </a:defRPr>
            </a:pPr>
          </a:p>
        </p:txBody>
      </p:sp>
      <p:pic>
        <p:nvPicPr>
          <p:cNvPr id="264" name="image (1).png" descr="image (1).png"/>
          <p:cNvPicPr>
            <a:picLocks noChangeAspect="1"/>
          </p:cNvPicPr>
          <p:nvPr/>
        </p:nvPicPr>
        <p:blipFill>
          <a:blip r:embed="rId2">
            <a:extLst/>
          </a:blip>
          <a:stretch>
            <a:fillRect/>
          </a:stretch>
        </p:blipFill>
        <p:spPr>
          <a:xfrm>
            <a:off x="2922596" y="12040927"/>
            <a:ext cx="4065099" cy="1193803"/>
          </a:xfrm>
          <a:prstGeom prst="rect">
            <a:avLst/>
          </a:prstGeom>
          <a:ln w="12700">
            <a:miter lim="400000"/>
          </a:ln>
        </p:spPr>
      </p:pic>
      <p:pic>
        <p:nvPicPr>
          <p:cNvPr id="265" name="Image" descr="Image"/>
          <p:cNvPicPr>
            <a:picLocks noChangeAspect="1"/>
          </p:cNvPicPr>
          <p:nvPr/>
        </p:nvPicPr>
        <p:blipFill>
          <a:blip r:embed="rId3">
            <a:extLst/>
          </a:blip>
          <a:stretch>
            <a:fillRect/>
          </a:stretch>
        </p:blipFill>
        <p:spPr>
          <a:xfrm>
            <a:off x="12595501" y="987836"/>
            <a:ext cx="10496523" cy="11740329"/>
          </a:xfrm>
          <a:prstGeom prst="rect">
            <a:avLst/>
          </a:prstGeom>
          <a:ln w="12700">
            <a:miter lim="400000"/>
          </a:ln>
        </p:spPr>
      </p:pic>
      <p:sp>
        <p:nvSpPr>
          <p:cNvPr id="266" name="Data Methodology Overview"/>
          <p:cNvSpPr txBox="1"/>
          <p:nvPr/>
        </p:nvSpPr>
        <p:spPr>
          <a:xfrm>
            <a:off x="852133" y="692770"/>
            <a:ext cx="7305599"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sz="4200">
                <a:latin typeface="+mn-lt"/>
                <a:ea typeface="+mn-ea"/>
                <a:cs typeface="+mn-cs"/>
                <a:sym typeface="Helvetica Neue"/>
              </a:defRPr>
            </a:lvl1pPr>
          </a:lstStyle>
          <a:p>
            <a:pPr/>
            <a:r>
              <a:t>Data Methodology Overview</a:t>
            </a:r>
          </a:p>
        </p:txBody>
      </p:sp>
      <p:sp>
        <p:nvSpPr>
          <p:cNvPr id="267" name="Outline the high-quality sources of your data, emphasizing the reliability and real-time nature of your data streams. Mention the use of Polygon.io API for the latest market data."/>
          <p:cNvSpPr txBox="1"/>
          <p:nvPr/>
        </p:nvSpPr>
        <p:spPr>
          <a:xfrm>
            <a:off x="916577" y="2013582"/>
            <a:ext cx="8315250"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defRPr>
            </a:lvl1pPr>
          </a:lstStyle>
          <a:p>
            <a:pPr/>
            <a:r>
              <a:t>Outline the high-quality sources of your data, emphasizing the reliability and real-time nature of your data streams. Mention the use of Polygon.io API for the latest market data.</a:t>
            </a:r>
          </a:p>
        </p:txBody>
      </p:sp>
      <p:sp>
        <p:nvSpPr>
          <p:cNvPr id="268" name="Briefly describe the steps taken to clean and prepare the data for analysis, such as handling missing values, adjusting closing prices, and feature engineering."/>
          <p:cNvSpPr txBox="1"/>
          <p:nvPr/>
        </p:nvSpPr>
        <p:spPr>
          <a:xfrm>
            <a:off x="916577" y="3934452"/>
            <a:ext cx="8315250"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defRPr>
            </a:lvl1pPr>
          </a:lstStyle>
          <a:p>
            <a:pPr/>
            <a:r>
              <a:t>Briefly describe the steps taken to clean and prepare the data for analysis, such as handling missing values, adjusting closing prices, and feature engineering.</a:t>
            </a:r>
          </a:p>
        </p:txBody>
      </p:sp>
      <p:sp>
        <p:nvSpPr>
          <p:cNvPr id="269" name="Summarize the analytical methods used to process the data. Highlight the use of time-series analysis to avoid look-ahead bias and the application of machine learning algorithms to identify trading signals."/>
          <p:cNvSpPr txBox="1"/>
          <p:nvPr/>
        </p:nvSpPr>
        <p:spPr>
          <a:xfrm>
            <a:off x="876677" y="5974405"/>
            <a:ext cx="8315250" cy="1737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defRPr>
            </a:lvl1pPr>
          </a:lstStyle>
          <a:p>
            <a:pPr/>
            <a:r>
              <a:t>Summarize the analytical methods used to process the data. Highlight the use of time-series analysis to avoid look-ahead bias and the application of machine learning algorithms to identify trading signals.</a:t>
            </a:r>
          </a:p>
        </p:txBody>
      </p:sp>
      <p:sp>
        <p:nvSpPr>
          <p:cNvPr id="270" name="Explain how various models were trained, tested, and selected, and touch upon the importance of scaling data to ensure model accuracy."/>
          <p:cNvSpPr txBox="1"/>
          <p:nvPr/>
        </p:nvSpPr>
        <p:spPr>
          <a:xfrm>
            <a:off x="902028" y="8424774"/>
            <a:ext cx="8224768"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defRPr>
            </a:lvl1pPr>
          </a:lstStyle>
          <a:p>
            <a:pPr/>
            <a:r>
              <a:t>Explain how various models were trained, tested, and selected, and touch upon the importance of scaling data to ensure model accuracy.</a:t>
            </a:r>
          </a:p>
        </p:txBody>
      </p:sp>
      <p:sp>
        <p:nvSpPr>
          <p:cNvPr id="271" name="Conclude with how the data methodology leads to actionable insights and decisions, underpinning the model’s predictions and the overall project’s goal to assist in covered call trading decisions."/>
          <p:cNvSpPr txBox="1"/>
          <p:nvPr/>
        </p:nvSpPr>
        <p:spPr>
          <a:xfrm>
            <a:off x="856788" y="10420483"/>
            <a:ext cx="8763025" cy="1310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0"/>
              </a:spcBef>
              <a:defRPr sz="2300">
                <a:solidFill>
                  <a:srgbClr val="0D0D0D"/>
                </a:solidFill>
              </a:defRPr>
            </a:lvl1pPr>
          </a:lstStyle>
          <a:p>
            <a:pPr/>
            <a:r>
              <a:t>Conclude with how the data methodology leads to actionable insights and decisions, underpinning the model’s predictions and the overall project’s goal to assist in covered call trading decisions.</a:t>
            </a:r>
          </a:p>
        </p:txBody>
      </p:sp>
      <p:sp>
        <p:nvSpPr>
          <p:cNvPr id="272" name="Sourcing Excellence"/>
          <p:cNvSpPr txBox="1"/>
          <p:nvPr/>
        </p:nvSpPr>
        <p:spPr>
          <a:xfrm>
            <a:off x="909100" y="1562655"/>
            <a:ext cx="297154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defRPr>
            </a:lvl1pPr>
          </a:lstStyle>
          <a:p>
            <a:pPr/>
            <a:r>
              <a:t>Sourcing Excellence</a:t>
            </a:r>
          </a:p>
        </p:txBody>
      </p:sp>
      <p:sp>
        <p:nvSpPr>
          <p:cNvPr id="273" name="Data Transformation"/>
          <p:cNvSpPr txBox="1"/>
          <p:nvPr/>
        </p:nvSpPr>
        <p:spPr>
          <a:xfrm>
            <a:off x="868458" y="3479046"/>
            <a:ext cx="2954859"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defRPr>
            </a:lvl1pPr>
          </a:lstStyle>
          <a:p>
            <a:pPr/>
            <a:r>
              <a:t>Data Transformation</a:t>
            </a:r>
          </a:p>
        </p:txBody>
      </p:sp>
      <p:sp>
        <p:nvSpPr>
          <p:cNvPr id="274" name="Analytical Rigor"/>
          <p:cNvSpPr txBox="1"/>
          <p:nvPr/>
        </p:nvSpPr>
        <p:spPr>
          <a:xfrm>
            <a:off x="867438" y="5516590"/>
            <a:ext cx="2337997"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defRPr>
            </a:lvl1pPr>
          </a:lstStyle>
          <a:p>
            <a:pPr/>
            <a:r>
              <a:t>Analytical Rigor</a:t>
            </a:r>
          </a:p>
        </p:txBody>
      </p:sp>
      <p:sp>
        <p:nvSpPr>
          <p:cNvPr id="275" name="Modeling Wisdom"/>
          <p:cNvSpPr txBox="1"/>
          <p:nvPr/>
        </p:nvSpPr>
        <p:spPr>
          <a:xfrm>
            <a:off x="856560" y="7957107"/>
            <a:ext cx="2610558"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defRPr>
            </a:lvl1pPr>
          </a:lstStyle>
          <a:p>
            <a:pPr/>
            <a:r>
              <a:t>Modeling Wisdom</a:t>
            </a:r>
          </a:p>
        </p:txBody>
      </p:sp>
      <p:sp>
        <p:nvSpPr>
          <p:cNvPr id="276" name="Outcome-Driven"/>
          <p:cNvSpPr txBox="1"/>
          <p:nvPr/>
        </p:nvSpPr>
        <p:spPr>
          <a:xfrm>
            <a:off x="878563" y="9962180"/>
            <a:ext cx="2386633"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500000"/>
              </a:lnSpc>
              <a:spcBef>
                <a:spcPts val="0"/>
              </a:spcBef>
              <a:defRPr b="1" sz="2300">
                <a:solidFill>
                  <a:srgbClr val="0D0D0D"/>
                </a:solidFill>
              </a:defRPr>
            </a:lvl1pPr>
          </a:lstStyle>
          <a:p>
            <a:pPr/>
            <a:r>
              <a:t>Outcome-Driven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Rectangle"/>
          <p:cNvSpPr/>
          <p:nvPr/>
        </p:nvSpPr>
        <p:spPr>
          <a:xfrm>
            <a:off x="4997448" y="3409184"/>
            <a:ext cx="14220530" cy="8498159"/>
          </a:xfrm>
          <a:prstGeom prst="rect">
            <a:avLst/>
          </a:prstGeom>
          <a:solidFill>
            <a:srgbClr val="FFFFFF"/>
          </a:solidFill>
          <a:ln w="12700">
            <a:miter lim="400000"/>
          </a:ln>
          <a:effectLst>
            <a:outerShdw sx="100000" sy="100000" kx="0" ky="0" algn="b" rotWithShape="0" blurRad="63500" dist="25400" dir="5529802">
              <a:srgbClr val="000000">
                <a:alpha val="26741"/>
              </a:srgbClr>
            </a:outerShdw>
          </a:effectLst>
        </p:spPr>
        <p:txBody>
          <a:bodyPr lIns="50800" tIns="50800" rIns="50800" bIns="50800" anchor="ctr"/>
          <a:lstStyle/>
          <a:p>
            <a:pPr/>
          </a:p>
        </p:txBody>
      </p:sp>
      <p:pic>
        <p:nvPicPr>
          <p:cNvPr id="279" name="Screenshot 2024-04-04 at 3.36.43 PM.png" descr="Screenshot 2024-04-04 at 3.36.43 PM.png"/>
          <p:cNvPicPr>
            <a:picLocks noChangeAspect="1"/>
          </p:cNvPicPr>
          <p:nvPr/>
        </p:nvPicPr>
        <p:blipFill>
          <a:blip r:embed="rId2">
            <a:extLst/>
          </a:blip>
          <a:stretch>
            <a:fillRect/>
          </a:stretch>
        </p:blipFill>
        <p:spPr>
          <a:xfrm>
            <a:off x="6005100" y="3658253"/>
            <a:ext cx="12204973" cy="7860201"/>
          </a:xfrm>
          <a:prstGeom prst="rect">
            <a:avLst/>
          </a:prstGeom>
          <a:ln w="12700">
            <a:miter lim="400000"/>
          </a:ln>
        </p:spPr>
      </p:pic>
      <p:sp>
        <p:nvSpPr>
          <p:cNvPr id="280" name="Performance Summary…"/>
          <p:cNvSpPr txBox="1"/>
          <p:nvPr/>
        </p:nvSpPr>
        <p:spPr>
          <a:xfrm>
            <a:off x="2431229" y="1997866"/>
            <a:ext cx="13463445" cy="883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2000"/>
              </a:spcBef>
              <a:defRPr sz="2300">
                <a:solidFill>
                  <a:srgbClr val="0D0D0D"/>
                </a:solidFill>
              </a:defRPr>
            </a:lvl1pPr>
          </a:lstStyle>
          <a:p>
            <a:pPr/>
            <a:r>
              <a:t>In our quest to optimize trade recommendations for covered calls, we've harnessed two years of data, funneling it through a series of machine learning classifiers. Here’s how they stacked up:</a:t>
            </a:r>
          </a:p>
        </p:txBody>
      </p:sp>
      <p:pic>
        <p:nvPicPr>
          <p:cNvPr id="281" name="image (1).png" descr="image (1).png"/>
          <p:cNvPicPr>
            <a:picLocks noChangeAspect="1"/>
          </p:cNvPicPr>
          <p:nvPr/>
        </p:nvPicPr>
        <p:blipFill>
          <a:blip r:embed="rId3">
            <a:extLst/>
          </a:blip>
          <a:stretch>
            <a:fillRect/>
          </a:stretch>
        </p:blipFill>
        <p:spPr>
          <a:xfrm>
            <a:off x="10159451" y="12040927"/>
            <a:ext cx="4065099" cy="1193803"/>
          </a:xfrm>
          <a:prstGeom prst="rect">
            <a:avLst/>
          </a:prstGeom>
          <a:ln w="12700">
            <a:miter lim="400000"/>
          </a:ln>
        </p:spPr>
      </p:pic>
      <p:sp>
        <p:nvSpPr>
          <p:cNvPr id="282" name="Presentation Summary"/>
          <p:cNvSpPr txBox="1"/>
          <p:nvPr/>
        </p:nvSpPr>
        <p:spPr>
          <a:xfrm>
            <a:off x="2426410" y="1063895"/>
            <a:ext cx="674065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atin typeface="+mn-lt"/>
                <a:ea typeface="+mn-ea"/>
                <a:cs typeface="+mn-cs"/>
                <a:sym typeface="Helvetica Neue"/>
              </a:defRPr>
            </a:lvl1pPr>
          </a:lstStyle>
          <a:p>
            <a:pPr/>
            <a:r>
              <a:t>Presentation Summary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Rectangle"/>
          <p:cNvSpPr/>
          <p:nvPr/>
        </p:nvSpPr>
        <p:spPr>
          <a:xfrm>
            <a:off x="14480423" y="2742437"/>
            <a:ext cx="8263134" cy="9821135"/>
          </a:xfrm>
          <a:prstGeom prst="rect">
            <a:avLst/>
          </a:prstGeom>
          <a:solidFill>
            <a:srgbClr val="FFFFFF"/>
          </a:solidFill>
          <a:ln w="12700">
            <a:miter lim="400000"/>
          </a:ln>
        </p:spPr>
        <p:txBody>
          <a:bodyPr lIns="50800" tIns="50800" rIns="50800" bIns="50800" anchor="ctr"/>
          <a:lstStyle/>
          <a:p>
            <a:pPr/>
          </a:p>
        </p:txBody>
      </p:sp>
      <p:sp>
        <p:nvSpPr>
          <p:cNvPr id="285" name="Performance Summary…"/>
          <p:cNvSpPr txBox="1"/>
          <p:nvPr/>
        </p:nvSpPr>
        <p:spPr>
          <a:xfrm>
            <a:off x="2448858" y="2035443"/>
            <a:ext cx="11760908"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2000"/>
              </a:spcBef>
              <a:defRPr sz="3200">
                <a:solidFill>
                  <a:srgbClr val="0D0D0D"/>
                </a:solidFill>
              </a:defRPr>
            </a:lvl1pPr>
          </a:lstStyle>
          <a:p>
            <a:pPr/>
            <a:r>
              <a:t>Parameter optimization for the Random Forest classifier model.</a:t>
            </a:r>
          </a:p>
        </p:txBody>
      </p:sp>
      <p:sp>
        <p:nvSpPr>
          <p:cNvPr id="286" name="Presentation Summary"/>
          <p:cNvSpPr txBox="1"/>
          <p:nvPr/>
        </p:nvSpPr>
        <p:spPr>
          <a:xfrm>
            <a:off x="2426410" y="1063895"/>
            <a:ext cx="674065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atin typeface="+mn-lt"/>
                <a:ea typeface="+mn-ea"/>
                <a:cs typeface="+mn-cs"/>
                <a:sym typeface="Helvetica Neue"/>
              </a:defRPr>
            </a:lvl1pPr>
          </a:lstStyle>
          <a:p>
            <a:pPr/>
            <a:r>
              <a:t>Presentation Summary</a:t>
            </a:r>
          </a:p>
        </p:txBody>
      </p:sp>
      <p:grpSp>
        <p:nvGrpSpPr>
          <p:cNvPr id="289" name="Group"/>
          <p:cNvGrpSpPr/>
          <p:nvPr/>
        </p:nvGrpSpPr>
        <p:grpSpPr>
          <a:xfrm>
            <a:off x="14316597" y="3191634"/>
            <a:ext cx="8590784" cy="9343702"/>
            <a:chOff x="0" y="0"/>
            <a:chExt cx="8590782" cy="9343701"/>
          </a:xfrm>
        </p:grpSpPr>
        <p:pic>
          <p:nvPicPr>
            <p:cNvPr id="287" name="pasted-movie.png" descr="pasted-movie.png"/>
            <p:cNvPicPr>
              <a:picLocks noChangeAspect="1"/>
            </p:cNvPicPr>
            <p:nvPr/>
          </p:nvPicPr>
          <p:blipFill>
            <a:blip r:embed="rId2">
              <a:extLst/>
            </a:blip>
            <a:stretch>
              <a:fillRect/>
            </a:stretch>
          </p:blipFill>
          <p:spPr>
            <a:xfrm>
              <a:off x="442005" y="0"/>
              <a:ext cx="7706771" cy="8842252"/>
            </a:xfrm>
            <a:prstGeom prst="rect">
              <a:avLst/>
            </a:prstGeom>
            <a:ln w="12700" cap="flat">
              <a:noFill/>
              <a:miter lim="400000"/>
            </a:ln>
            <a:effectLst/>
          </p:spPr>
        </p:pic>
        <p:sp>
          <p:nvSpPr>
            <p:cNvPr id="288" name="Rectangle"/>
            <p:cNvSpPr/>
            <p:nvPr/>
          </p:nvSpPr>
          <p:spPr>
            <a:xfrm>
              <a:off x="0" y="8698414"/>
              <a:ext cx="8590783" cy="645288"/>
            </a:xfrm>
            <a:prstGeom prst="rect">
              <a:avLst/>
            </a:prstGeom>
            <a:solidFill>
              <a:srgbClr val="FFFFFF"/>
            </a:solidFill>
            <a:ln w="12700" cap="flat">
              <a:noFill/>
              <a:miter lim="400000"/>
            </a:ln>
            <a:effectLst/>
          </p:spPr>
          <p:txBody>
            <a:bodyPr wrap="square" lIns="50800" tIns="50800" rIns="50800" bIns="50800" numCol="1" anchor="ctr">
              <a:noAutofit/>
            </a:bodyPr>
            <a:lstStyle/>
            <a:p>
              <a:pPr/>
            </a:p>
          </p:txBody>
        </p:sp>
      </p:grpSp>
      <p:pic>
        <p:nvPicPr>
          <p:cNvPr id="290" name="image (1).png" descr="image (1).png"/>
          <p:cNvPicPr>
            <a:picLocks noChangeAspect="1"/>
          </p:cNvPicPr>
          <p:nvPr/>
        </p:nvPicPr>
        <p:blipFill>
          <a:blip r:embed="rId3">
            <a:extLst/>
          </a:blip>
          <a:stretch>
            <a:fillRect/>
          </a:stretch>
        </p:blipFill>
        <p:spPr>
          <a:xfrm>
            <a:off x="10159451" y="12040927"/>
            <a:ext cx="4065099" cy="1193803"/>
          </a:xfrm>
          <a:prstGeom prst="rect">
            <a:avLst/>
          </a:prstGeom>
          <a:ln w="12700">
            <a:miter lim="400000"/>
          </a:ln>
        </p:spPr>
      </p:pic>
      <p:grpSp>
        <p:nvGrpSpPr>
          <p:cNvPr id="293" name="Group"/>
          <p:cNvGrpSpPr/>
          <p:nvPr/>
        </p:nvGrpSpPr>
        <p:grpSpPr>
          <a:xfrm>
            <a:off x="1550713" y="2770674"/>
            <a:ext cx="12582723" cy="8936790"/>
            <a:chOff x="0" y="0"/>
            <a:chExt cx="12582721" cy="8936788"/>
          </a:xfrm>
        </p:grpSpPr>
        <p:pic>
          <p:nvPicPr>
            <p:cNvPr id="291" name="Screenshot 2024-04-04 at 5.28.37 PM.png" descr="Screenshot 2024-04-04 at 5.28.37 PM.png"/>
            <p:cNvPicPr>
              <a:picLocks noChangeAspect="1"/>
            </p:cNvPicPr>
            <p:nvPr/>
          </p:nvPicPr>
          <p:blipFill>
            <a:blip r:embed="rId4">
              <a:extLst/>
            </a:blip>
            <a:stretch>
              <a:fillRect/>
            </a:stretch>
          </p:blipFill>
          <p:spPr>
            <a:xfrm>
              <a:off x="116817" y="258090"/>
              <a:ext cx="11980106" cy="8678699"/>
            </a:xfrm>
            <a:prstGeom prst="rect">
              <a:avLst/>
            </a:prstGeom>
            <a:ln w="12700" cap="flat">
              <a:noFill/>
              <a:miter lim="400000"/>
            </a:ln>
            <a:effectLst/>
          </p:spPr>
        </p:pic>
        <p:sp>
          <p:nvSpPr>
            <p:cNvPr id="292" name="Rectangle"/>
            <p:cNvSpPr/>
            <p:nvPr/>
          </p:nvSpPr>
          <p:spPr>
            <a:xfrm>
              <a:off x="0" y="0"/>
              <a:ext cx="12582722" cy="324623"/>
            </a:xfrm>
            <a:prstGeom prst="rect">
              <a:avLst/>
            </a:prstGeom>
            <a:solidFill>
              <a:srgbClr val="FFFFFF"/>
            </a:solidFill>
            <a:ln w="12700" cap="flat">
              <a:noFill/>
              <a:miter lim="400000"/>
            </a:ln>
            <a:effectLst/>
          </p:spPr>
          <p:txBody>
            <a:bodyPr wrap="square" lIns="50800" tIns="50800" rIns="50800" bIns="50800" numCol="1" anchor="ctr">
              <a:noAutofit/>
            </a:bodyPr>
            <a:lstStyle/>
            <a:p>
              <a:pP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7" name="Group"/>
          <p:cNvGrpSpPr/>
          <p:nvPr/>
        </p:nvGrpSpPr>
        <p:grpSpPr>
          <a:xfrm>
            <a:off x="1394615" y="2203099"/>
            <a:ext cx="13639874" cy="9309803"/>
            <a:chOff x="0" y="0"/>
            <a:chExt cx="13639872" cy="9309801"/>
          </a:xfrm>
        </p:grpSpPr>
        <p:sp>
          <p:nvSpPr>
            <p:cNvPr id="295" name="Rectangle"/>
            <p:cNvSpPr/>
            <p:nvPr/>
          </p:nvSpPr>
          <p:spPr>
            <a:xfrm>
              <a:off x="-1" y="-1"/>
              <a:ext cx="13639874" cy="9309803"/>
            </a:xfrm>
            <a:prstGeom prst="rect">
              <a:avLst/>
            </a:prstGeom>
            <a:solidFill>
              <a:srgbClr val="FFFFFF"/>
            </a:solidFill>
            <a:ln w="12700" cap="flat">
              <a:noFill/>
              <a:miter lim="400000"/>
            </a:ln>
            <a:effectLst>
              <a:outerShdw sx="100000" sy="100000" kx="0" ky="0" algn="b" rotWithShape="0" blurRad="63500" dist="25400" dir="5529802">
                <a:srgbClr val="000000">
                  <a:alpha val="26741"/>
                </a:srgbClr>
              </a:outerShdw>
            </a:effectLst>
          </p:spPr>
          <p:txBody>
            <a:bodyPr wrap="square" lIns="50800" tIns="50800" rIns="50800" bIns="50800" numCol="1" anchor="ctr">
              <a:noAutofit/>
            </a:bodyPr>
            <a:lstStyle/>
            <a:p>
              <a:pPr/>
            </a:p>
          </p:txBody>
        </p:sp>
        <p:pic>
          <p:nvPicPr>
            <p:cNvPr id="296" name="Screenshot 2024-04-03 at 19.25.14.png" descr="Screenshot 2024-04-03 at 19.25.14.png"/>
            <p:cNvPicPr>
              <a:picLocks noChangeAspect="1"/>
            </p:cNvPicPr>
            <p:nvPr/>
          </p:nvPicPr>
          <p:blipFill>
            <a:blip r:embed="rId2">
              <a:extLst/>
            </a:blip>
            <a:stretch>
              <a:fillRect/>
            </a:stretch>
          </p:blipFill>
          <p:spPr>
            <a:xfrm>
              <a:off x="716868" y="199226"/>
              <a:ext cx="12767844" cy="8911347"/>
            </a:xfrm>
            <a:prstGeom prst="rect">
              <a:avLst/>
            </a:prstGeom>
            <a:ln w="12700" cap="flat">
              <a:noFill/>
              <a:miter lim="400000"/>
            </a:ln>
            <a:effectLst/>
          </p:spPr>
        </p:pic>
      </p:grpSp>
      <p:sp>
        <p:nvSpPr>
          <p:cNvPr id="298" name="Performance Summary…"/>
          <p:cNvSpPr txBox="1"/>
          <p:nvPr/>
        </p:nvSpPr>
        <p:spPr>
          <a:xfrm>
            <a:off x="16322726" y="6766735"/>
            <a:ext cx="5041382" cy="1163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2000"/>
              </a:spcBef>
              <a:defRPr sz="3200">
                <a:solidFill>
                  <a:srgbClr val="0D0D0D"/>
                </a:solidFill>
              </a:defRPr>
            </a:lvl1pPr>
          </a:lstStyle>
          <a:p>
            <a:pPr/>
            <a:r>
              <a:t>Parameter optimization for the KNN classifier model.</a:t>
            </a:r>
          </a:p>
        </p:txBody>
      </p:sp>
      <p:sp>
        <p:nvSpPr>
          <p:cNvPr id="299" name="Presentation Summary"/>
          <p:cNvSpPr txBox="1"/>
          <p:nvPr/>
        </p:nvSpPr>
        <p:spPr>
          <a:xfrm>
            <a:off x="16300276" y="5785944"/>
            <a:ext cx="674065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atin typeface="+mn-lt"/>
                <a:ea typeface="+mn-ea"/>
                <a:cs typeface="+mn-cs"/>
                <a:sym typeface="Helvetica Neue"/>
              </a:defRPr>
            </a:lvl1pPr>
          </a:lstStyle>
          <a:p>
            <a:pPr/>
            <a:r>
              <a:t>Presentation Summary</a:t>
            </a:r>
          </a:p>
        </p:txBody>
      </p:sp>
      <p:pic>
        <p:nvPicPr>
          <p:cNvPr id="300" name="image (1).png" descr="image (1).png"/>
          <p:cNvPicPr>
            <a:picLocks noChangeAspect="1"/>
          </p:cNvPicPr>
          <p:nvPr/>
        </p:nvPicPr>
        <p:blipFill>
          <a:blip r:embed="rId3">
            <a:extLst/>
          </a:blip>
          <a:stretch>
            <a:fillRect/>
          </a:stretch>
        </p:blipFill>
        <p:spPr>
          <a:xfrm>
            <a:off x="10159451" y="12040927"/>
            <a:ext cx="4065099" cy="119380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3" name="GitHub Repository Management…"/>
          <p:cNvSpPr txBox="1"/>
          <p:nvPr/>
        </p:nvSpPr>
        <p:spPr>
          <a:xfrm>
            <a:off x="14761260" y="3693513"/>
            <a:ext cx="7850224" cy="63608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b="1">
                <a:latin typeface="+mn-lt"/>
                <a:ea typeface="+mn-ea"/>
                <a:cs typeface="+mn-cs"/>
                <a:sym typeface="Helvetica Neue"/>
              </a:defRPr>
            </a:pPr>
            <a:r>
              <a:t>GitHub Repository Management</a:t>
            </a:r>
          </a:p>
          <a:p>
            <a:pPr>
              <a:lnSpc>
                <a:spcPct val="120000"/>
              </a:lnSpc>
              <a:defRPr sz="3200">
                <a:latin typeface="+mn-lt"/>
                <a:ea typeface="+mn-ea"/>
                <a:cs typeface="+mn-cs"/>
                <a:sym typeface="Helvetica Neue"/>
              </a:defRPr>
            </a:pPr>
            <a:r>
              <a:t>Our GitHub repository is a testament to our organized collaboration. It's the digital blueprint of our project, where code meets clarity, and documentation weaves the story of our development journey.</a:t>
            </a:r>
          </a:p>
          <a:p>
            <a:pPr>
              <a:lnSpc>
                <a:spcPct val="120000"/>
              </a:lnSpc>
              <a:defRPr sz="3200" u="sng">
                <a:solidFill>
                  <a:srgbClr val="0000FF"/>
                </a:solidFill>
                <a:uFill>
                  <a:solidFill>
                    <a:srgbClr val="0000FF"/>
                  </a:solidFill>
                </a:uFill>
                <a:latin typeface="+mn-lt"/>
                <a:ea typeface="+mn-ea"/>
                <a:cs typeface="+mn-cs"/>
                <a:sym typeface="Helvetica Neue"/>
              </a:defRPr>
            </a:pPr>
            <a:r>
              <a:rPr>
                <a:hlinkClick r:id="rId2" invalidUrl="" action="" tgtFrame="" tooltip="" history="1" highlightClick="0" endSnd="0"/>
              </a:rPr>
              <a:t>https://github.com/GuyInFreezer/project-2</a:t>
            </a:r>
          </a:p>
        </p:txBody>
      </p:sp>
      <p:pic>
        <p:nvPicPr>
          <p:cNvPr id="304" name="image (1).png" descr="image (1).png"/>
          <p:cNvPicPr>
            <a:picLocks noChangeAspect="1"/>
          </p:cNvPicPr>
          <p:nvPr/>
        </p:nvPicPr>
        <p:blipFill>
          <a:blip r:embed="rId3">
            <a:extLst/>
          </a:blip>
          <a:stretch>
            <a:fillRect/>
          </a:stretch>
        </p:blipFill>
        <p:spPr>
          <a:xfrm>
            <a:off x="10159451" y="12040927"/>
            <a:ext cx="4065099" cy="1193803"/>
          </a:xfrm>
          <a:prstGeom prst="rect">
            <a:avLst/>
          </a:prstGeom>
          <a:ln w="12700">
            <a:miter lim="400000"/>
          </a:ln>
        </p:spPr>
      </p:pic>
      <p:pic>
        <p:nvPicPr>
          <p:cNvPr id="305" name="Screenshot 2024-04-03 at 15.36.41.png" descr="Screenshot 2024-04-03 at 15.36.41.png">
            <a:hlinkClick r:id="rId2" invalidUrl="" action="" tgtFrame="" tooltip="" history="1" highlightClick="0" endSnd="0"/>
          </p:cNvPr>
          <p:cNvPicPr>
            <a:picLocks noChangeAspect="1"/>
          </p:cNvPicPr>
          <p:nvPr/>
        </p:nvPicPr>
        <p:blipFill>
          <a:blip r:embed="rId4">
            <a:extLst/>
          </a:blip>
          <a:stretch>
            <a:fillRect/>
          </a:stretch>
        </p:blipFill>
        <p:spPr>
          <a:xfrm>
            <a:off x="1269120" y="3951792"/>
            <a:ext cx="11881386" cy="584425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fabian-blank-pElSkGRA2NU-unsplash.jpg" descr="fabian-blank-pElSkGRA2NU-unsplash.jpg"/>
          <p:cNvPicPr>
            <a:picLocks noChangeAspect="1"/>
          </p:cNvPicPr>
          <p:nvPr/>
        </p:nvPicPr>
        <p:blipFill>
          <a:blip r:embed="rId2">
            <a:extLst/>
          </a:blip>
          <a:stretch>
            <a:fillRect/>
          </a:stretch>
        </p:blipFill>
        <p:spPr>
          <a:xfrm>
            <a:off x="3358653" y="-377907"/>
            <a:ext cx="21050435" cy="14033628"/>
          </a:xfrm>
          <a:prstGeom prst="rect">
            <a:avLst/>
          </a:prstGeom>
          <a:ln w="12700">
            <a:miter lim="400000"/>
          </a:ln>
        </p:spPr>
      </p:pic>
      <p:pic>
        <p:nvPicPr>
          <p:cNvPr id="181" name="towfiqu-barbhuiya-yIIFNiEKkYI-unsplash.jpg" descr="towfiqu-barbhuiya-yIIFNiEKkYI-unsplash.jpg"/>
          <p:cNvPicPr>
            <a:picLocks noChangeAspect="1"/>
          </p:cNvPicPr>
          <p:nvPr/>
        </p:nvPicPr>
        <p:blipFill>
          <a:blip r:embed="rId3">
            <a:extLst/>
          </a:blip>
          <a:stretch>
            <a:fillRect/>
          </a:stretch>
        </p:blipFill>
        <p:spPr>
          <a:xfrm>
            <a:off x="4992708" y="0"/>
            <a:ext cx="20556099" cy="13716000"/>
          </a:xfrm>
          <a:prstGeom prst="rect">
            <a:avLst/>
          </a:prstGeom>
          <a:ln w="12700">
            <a:miter lim="400000"/>
          </a:ln>
        </p:spPr>
      </p:pic>
      <p:sp>
        <p:nvSpPr>
          <p:cNvPr id="182"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3" name="The Problem Statement…"/>
          <p:cNvSpPr txBox="1"/>
          <p:nvPr/>
        </p:nvSpPr>
        <p:spPr>
          <a:xfrm>
            <a:off x="1241296" y="2756984"/>
            <a:ext cx="7312184" cy="77638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b="1">
                <a:latin typeface="+mn-lt"/>
                <a:ea typeface="+mn-ea"/>
                <a:cs typeface="+mn-cs"/>
                <a:sym typeface="Helvetica Neue"/>
              </a:defRPr>
            </a:pPr>
            <a:r>
              <a:t>The Problem Statement</a:t>
            </a:r>
          </a:p>
          <a:p>
            <a:pPr>
              <a:lnSpc>
                <a:spcPct val="120000"/>
              </a:lnSpc>
              <a:defRPr sz="2800">
                <a:latin typeface="+mn-lt"/>
                <a:ea typeface="+mn-ea"/>
                <a:cs typeface="+mn-cs"/>
                <a:sym typeface="Helvetica Neue"/>
              </a:defRPr>
            </a:pPr>
            <a:r>
              <a:t>Investors like retirees face optimizing covered call strategies to protect their investments and create ongoing revenue.</a:t>
            </a:r>
          </a:p>
          <a:p>
            <a:pPr>
              <a:lnSpc>
                <a:spcPct val="120000"/>
              </a:lnSpc>
              <a:defRPr sz="2800">
                <a:latin typeface="+mn-lt"/>
                <a:ea typeface="+mn-ea"/>
                <a:cs typeface="+mn-cs"/>
                <a:sym typeface="Helvetica Neue"/>
              </a:defRPr>
            </a:pPr>
            <a:r>
              <a:t>Some investors use covered calls to generate income from their portfolios while preserving capital and limiting downside risk.</a:t>
            </a:r>
          </a:p>
          <a:p>
            <a:pPr>
              <a:lnSpc>
                <a:spcPct val="120000"/>
              </a:lnSpc>
              <a:defRPr sz="2800">
                <a:latin typeface="+mn-lt"/>
                <a:ea typeface="+mn-ea"/>
                <a:cs typeface="+mn-cs"/>
                <a:sym typeface="Helvetica Neue"/>
              </a:defRPr>
            </a:pPr>
            <a:r>
              <a:t>The goal of this project is to use machine learning to answer the question on whether or not this is a viable strategy and if so, help investors maximize their returns.</a:t>
            </a:r>
          </a:p>
        </p:txBody>
      </p:sp>
      <p:pic>
        <p:nvPicPr>
          <p:cNvPr id="184" name="image (1).png" descr="image (1).png"/>
          <p:cNvPicPr>
            <a:picLocks noChangeAspect="1"/>
          </p:cNvPicPr>
          <p:nvPr/>
        </p:nvPicPr>
        <p:blipFill>
          <a:blip r:embed="rId4">
            <a:extLst/>
          </a:blip>
          <a:stretch>
            <a:fillRect/>
          </a:stretch>
        </p:blipFill>
        <p:spPr>
          <a:xfrm>
            <a:off x="2922596" y="12040927"/>
            <a:ext cx="4065099" cy="119380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308" name="image (1).png" descr="image (1).png"/>
          <p:cNvPicPr>
            <a:picLocks noChangeAspect="1"/>
          </p:cNvPicPr>
          <p:nvPr/>
        </p:nvPicPr>
        <p:blipFill>
          <a:blip r:embed="rId2">
            <a:extLst/>
          </a:blip>
          <a:stretch>
            <a:fillRect/>
          </a:stretch>
        </p:blipFill>
        <p:spPr>
          <a:xfrm>
            <a:off x="10159451" y="12040927"/>
            <a:ext cx="4065099" cy="1193803"/>
          </a:xfrm>
          <a:prstGeom prst="rect">
            <a:avLst/>
          </a:prstGeom>
          <a:ln w="12700">
            <a:miter lim="400000"/>
          </a:ln>
        </p:spPr>
      </p:pic>
      <p:sp>
        <p:nvSpPr>
          <p:cNvPr id="309" name="Rectangle"/>
          <p:cNvSpPr/>
          <p:nvPr/>
        </p:nvSpPr>
        <p:spPr>
          <a:xfrm>
            <a:off x="4014843" y="5352858"/>
            <a:ext cx="16778536" cy="4152072"/>
          </a:xfrm>
          <a:prstGeom prst="rect">
            <a:avLst/>
          </a:prstGeom>
          <a:solidFill>
            <a:srgbClr val="FFFFFF"/>
          </a:solidFill>
          <a:ln w="12700">
            <a:miter lim="400000"/>
          </a:ln>
        </p:spPr>
        <p:txBody>
          <a:bodyPr lIns="50800" tIns="50800" rIns="50800" bIns="50800" anchor="ctr"/>
          <a:lstStyle/>
          <a:p>
            <a:pPr/>
          </a:p>
        </p:txBody>
      </p:sp>
      <p:grpSp>
        <p:nvGrpSpPr>
          <p:cNvPr id="314" name="Group"/>
          <p:cNvGrpSpPr/>
          <p:nvPr/>
        </p:nvGrpSpPr>
        <p:grpSpPr>
          <a:xfrm>
            <a:off x="3182611" y="3490733"/>
            <a:ext cx="18443000" cy="8022454"/>
            <a:chOff x="-1" y="0"/>
            <a:chExt cx="18442998" cy="8022452"/>
          </a:xfrm>
        </p:grpSpPr>
        <p:sp>
          <p:nvSpPr>
            <p:cNvPr id="310" name="Rectangle"/>
            <p:cNvSpPr/>
            <p:nvPr/>
          </p:nvSpPr>
          <p:spPr>
            <a:xfrm>
              <a:off x="-2" y="0"/>
              <a:ext cx="18443000" cy="8022454"/>
            </a:xfrm>
            <a:prstGeom prst="rect">
              <a:avLst/>
            </a:prstGeom>
            <a:solidFill>
              <a:srgbClr val="FFFFFF"/>
            </a:solidFill>
            <a:ln w="12700" cap="flat">
              <a:noFill/>
              <a:miter lim="400000"/>
            </a:ln>
            <a:effectLst>
              <a:outerShdw sx="100000" sy="100000" kx="0" ky="0" algn="b" rotWithShape="0" blurRad="63500" dist="25400" dir="5400000">
                <a:srgbClr val="000000">
                  <a:alpha val="50000"/>
                </a:srgbClr>
              </a:outerShdw>
            </a:effectLst>
          </p:spPr>
          <p:txBody>
            <a:bodyPr wrap="square" lIns="50800" tIns="50800" rIns="50800" bIns="50800" numCol="1" anchor="ctr">
              <a:noAutofit/>
            </a:bodyPr>
            <a:lstStyle/>
            <a:p>
              <a:pPr/>
            </a:p>
          </p:txBody>
        </p:sp>
        <p:pic>
          <p:nvPicPr>
            <p:cNvPr id="311" name="Screenshot 2024-04-03 at 19.28.15.png" descr="Screenshot 2024-04-03 at 19.28.15.png"/>
            <p:cNvPicPr>
              <a:picLocks noChangeAspect="1"/>
            </p:cNvPicPr>
            <p:nvPr/>
          </p:nvPicPr>
          <p:blipFill>
            <a:blip r:embed="rId3">
              <a:extLst/>
            </a:blip>
            <a:stretch>
              <a:fillRect/>
            </a:stretch>
          </p:blipFill>
          <p:spPr>
            <a:xfrm>
              <a:off x="588217" y="1679502"/>
              <a:ext cx="17266562" cy="5928696"/>
            </a:xfrm>
            <a:prstGeom prst="rect">
              <a:avLst/>
            </a:prstGeom>
            <a:ln w="12700" cap="flat">
              <a:noFill/>
              <a:miter lim="400000"/>
            </a:ln>
            <a:effectLst/>
          </p:spPr>
        </p:pic>
        <p:pic>
          <p:nvPicPr>
            <p:cNvPr id="312" name="Screenshot 2024-04-03 at 19.28.15.png" descr="Screenshot 2024-04-03 at 19.28.15.png"/>
            <p:cNvPicPr>
              <a:picLocks noChangeAspect="1"/>
            </p:cNvPicPr>
            <p:nvPr/>
          </p:nvPicPr>
          <p:blipFill>
            <a:blip r:embed="rId3">
              <a:extLst/>
            </a:blip>
            <a:stretch>
              <a:fillRect/>
            </a:stretch>
          </p:blipFill>
          <p:spPr>
            <a:xfrm>
              <a:off x="588217" y="64078"/>
              <a:ext cx="17266562" cy="5928696"/>
            </a:xfrm>
            <a:prstGeom prst="rect">
              <a:avLst/>
            </a:prstGeom>
            <a:ln w="12700" cap="flat">
              <a:noFill/>
              <a:miter lim="400000"/>
            </a:ln>
            <a:effectLst/>
          </p:spPr>
        </p:pic>
        <p:sp>
          <p:nvSpPr>
            <p:cNvPr id="313" name="Rectangle"/>
            <p:cNvSpPr/>
            <p:nvPr/>
          </p:nvSpPr>
          <p:spPr>
            <a:xfrm>
              <a:off x="323031" y="4464540"/>
              <a:ext cx="17492132" cy="1558550"/>
            </a:xfrm>
            <a:prstGeom prst="rect">
              <a:avLst/>
            </a:prstGeom>
            <a:solidFill>
              <a:srgbClr val="FFFFFF"/>
            </a:solidFill>
            <a:ln w="12700" cap="flat">
              <a:noFill/>
              <a:miter lim="400000"/>
            </a:ln>
            <a:effectLst/>
          </p:spPr>
          <p:txBody>
            <a:bodyPr wrap="square" lIns="50800" tIns="50800" rIns="50800" bIns="50800" numCol="1" anchor="ctr">
              <a:noAutofit/>
            </a:bodyPr>
            <a:lstStyle/>
            <a:p>
              <a:pPr/>
            </a:p>
          </p:txBody>
        </p:sp>
      </p:grpSp>
      <p:sp>
        <p:nvSpPr>
          <p:cNvPr id="315" name="Results &amp; Insights…"/>
          <p:cNvSpPr txBox="1"/>
          <p:nvPr/>
        </p:nvSpPr>
        <p:spPr>
          <a:xfrm>
            <a:off x="9521380" y="2142472"/>
            <a:ext cx="5341242" cy="8205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b="1">
                <a:latin typeface="+mn-lt"/>
                <a:ea typeface="+mn-ea"/>
                <a:cs typeface="+mn-cs"/>
                <a:sym typeface="Helvetica Neue"/>
              </a:defRPr>
            </a:lvl1pPr>
          </a:lstStyle>
          <a:p>
            <a:pPr/>
            <a:r>
              <a:t>Results &amp; Insights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Screenshot 2024-04-03 at 19.28.21.png" descr="Screenshot 2024-04-03 at 19.28.21.png"/>
          <p:cNvPicPr>
            <a:picLocks noChangeAspect="1"/>
          </p:cNvPicPr>
          <p:nvPr/>
        </p:nvPicPr>
        <p:blipFill>
          <a:blip r:embed="rId2">
            <a:extLst/>
          </a:blip>
          <a:stretch>
            <a:fillRect/>
          </a:stretch>
        </p:blipFill>
        <p:spPr>
          <a:xfrm>
            <a:off x="2898854" y="4402895"/>
            <a:ext cx="18586292" cy="4910210"/>
          </a:xfrm>
          <a:prstGeom prst="rect">
            <a:avLst/>
          </a:prstGeom>
          <a:ln w="12700">
            <a:miter lim="400000"/>
          </a:ln>
          <a:effectLst>
            <a:outerShdw sx="100000" sy="100000" kx="0" ky="0" algn="b" rotWithShape="0" blurRad="63500" dist="25400" dir="5400000">
              <a:srgbClr val="000000">
                <a:alpha val="50000"/>
              </a:srgbClr>
            </a:outerShdw>
          </a:effectLst>
        </p:spPr>
      </p:pic>
      <p:sp>
        <p:nvSpPr>
          <p:cNvPr id="318" name="Results &amp; Insights…"/>
          <p:cNvSpPr txBox="1"/>
          <p:nvPr/>
        </p:nvSpPr>
        <p:spPr>
          <a:xfrm>
            <a:off x="9521380" y="2142472"/>
            <a:ext cx="5341242" cy="8205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b="1">
                <a:latin typeface="+mn-lt"/>
                <a:ea typeface="+mn-ea"/>
                <a:cs typeface="+mn-cs"/>
                <a:sym typeface="Helvetica Neue"/>
              </a:defRPr>
            </a:lvl1pPr>
          </a:lstStyle>
          <a:p>
            <a:pPr/>
            <a:r>
              <a:t>Results &amp; Insights</a:t>
            </a:r>
          </a:p>
        </p:txBody>
      </p:sp>
      <p:pic>
        <p:nvPicPr>
          <p:cNvPr id="319" name="image (1).png" descr="image (1).png"/>
          <p:cNvPicPr>
            <a:picLocks noChangeAspect="1"/>
          </p:cNvPicPr>
          <p:nvPr/>
        </p:nvPicPr>
        <p:blipFill>
          <a:blip r:embed="rId3">
            <a:extLst/>
          </a:blip>
          <a:stretch>
            <a:fillRect/>
          </a:stretch>
        </p:blipFill>
        <p:spPr>
          <a:xfrm>
            <a:off x="10159451" y="12040927"/>
            <a:ext cx="4065099" cy="1193803"/>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322" name="image (1).png" descr="image (1).png"/>
          <p:cNvPicPr>
            <a:picLocks noChangeAspect="1"/>
          </p:cNvPicPr>
          <p:nvPr/>
        </p:nvPicPr>
        <p:blipFill>
          <a:blip r:embed="rId2">
            <a:extLst/>
          </a:blip>
          <a:stretch>
            <a:fillRect/>
          </a:stretch>
        </p:blipFill>
        <p:spPr>
          <a:xfrm>
            <a:off x="2922596" y="12040927"/>
            <a:ext cx="4065099" cy="1193803"/>
          </a:xfrm>
          <a:prstGeom prst="rect">
            <a:avLst/>
          </a:prstGeom>
          <a:ln w="12700">
            <a:miter lim="400000"/>
          </a:ln>
        </p:spPr>
      </p:pic>
      <p:pic>
        <p:nvPicPr>
          <p:cNvPr id="323" name="DALL·E 2024-04-03 15.59.17 - Create a conceptual image that morphs from lines of code on the left to a picturesque scene with a lighthouse on the right. The transition should be s.jpeg" descr="DALL·E 2024-04-03 15.59.17 - Create a conceptual image that morphs from lines of code on the left to a picturesque scene with a lighthouse on the right. The transition should be s.jpeg"/>
          <p:cNvPicPr>
            <a:picLocks noChangeAspect="1"/>
          </p:cNvPicPr>
          <p:nvPr/>
        </p:nvPicPr>
        <p:blipFill>
          <a:blip r:embed="rId3">
            <a:extLst/>
          </a:blip>
          <a:stretch>
            <a:fillRect/>
          </a:stretch>
        </p:blipFill>
        <p:spPr>
          <a:xfrm>
            <a:off x="11428214" y="-86156"/>
            <a:ext cx="13888309" cy="13888310"/>
          </a:xfrm>
          <a:prstGeom prst="rect">
            <a:avLst/>
          </a:prstGeom>
          <a:ln w="12700">
            <a:miter lim="400000"/>
          </a:ln>
        </p:spPr>
      </p:pic>
      <p:pic>
        <p:nvPicPr>
          <p:cNvPr id="324" name="joshua-hibbert-Pn6iimgM-wo-unsplash.png" descr="joshua-hibbert-Pn6iimgM-wo-unsplash.png"/>
          <p:cNvPicPr>
            <a:picLocks noChangeAspect="1"/>
          </p:cNvPicPr>
          <p:nvPr/>
        </p:nvPicPr>
        <p:blipFill>
          <a:blip r:embed="rId4">
            <a:extLst/>
          </a:blip>
          <a:stretch>
            <a:fillRect/>
          </a:stretch>
        </p:blipFill>
        <p:spPr>
          <a:xfrm>
            <a:off x="11371135" y="-2960196"/>
            <a:ext cx="13035521" cy="19481363"/>
          </a:xfrm>
          <a:prstGeom prst="rect">
            <a:avLst/>
          </a:prstGeom>
          <a:ln w="12700">
            <a:miter lim="400000"/>
          </a:ln>
        </p:spPr>
      </p:pic>
      <p:grpSp>
        <p:nvGrpSpPr>
          <p:cNvPr id="328" name="Group"/>
          <p:cNvGrpSpPr/>
          <p:nvPr/>
        </p:nvGrpSpPr>
        <p:grpSpPr>
          <a:xfrm>
            <a:off x="1094862" y="743817"/>
            <a:ext cx="9277996" cy="10762092"/>
            <a:chOff x="0" y="0"/>
            <a:chExt cx="9277994" cy="10762090"/>
          </a:xfrm>
        </p:grpSpPr>
        <p:sp>
          <p:nvSpPr>
            <p:cNvPr id="325" name="Presentation Summary…"/>
            <p:cNvSpPr txBox="1"/>
            <p:nvPr/>
          </p:nvSpPr>
          <p:spPr>
            <a:xfrm>
              <a:off x="150966" y="1089770"/>
              <a:ext cx="8791132" cy="96723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457200">
                <a:lnSpc>
                  <a:spcPct val="120000"/>
                </a:lnSpc>
                <a:spcBef>
                  <a:spcPts val="2000"/>
                </a:spcBef>
                <a:defRPr sz="2300">
                  <a:solidFill>
                    <a:srgbClr val="0D0D0D"/>
                  </a:solidFill>
                </a:defRPr>
              </a:pPr>
              <a:r>
                <a:t>Today, we unveiled an AI-driven approach to optimizing covered calls, providing investors with a strategic edge. Here's the essence of our journey:</a:t>
              </a: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0"/>
                </a:spcBef>
                <a:defRPr sz="2300">
                  <a:solidFill>
                    <a:srgbClr val="0D0D0D"/>
                  </a:solidFill>
                </a:defRPr>
              </a:pPr>
            </a:p>
            <a:p>
              <a:pPr defTabSz="457200">
                <a:lnSpc>
                  <a:spcPct val="120000"/>
                </a:lnSpc>
                <a:spcBef>
                  <a:spcPts val="2000"/>
                </a:spcBef>
                <a:defRPr sz="2300">
                  <a:solidFill>
                    <a:srgbClr val="0D0D0D"/>
                  </a:solidFill>
                </a:defRPr>
              </a:pPr>
              <a:r>
                <a:t>In conclusion, our AI model stands as a beacon, guiding retirees through the complexities of the stock market towards a horizon of steady income.</a:t>
              </a:r>
            </a:p>
          </p:txBody>
        </p:sp>
        <p:sp>
          <p:nvSpPr>
            <p:cNvPr id="326" name="Presentation Summary"/>
            <p:cNvSpPr txBox="1"/>
            <p:nvPr/>
          </p:nvSpPr>
          <p:spPr>
            <a:xfrm>
              <a:off x="166432" y="-1"/>
              <a:ext cx="6740653" cy="8205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120000"/>
                </a:lnSpc>
                <a:defRPr b="1">
                  <a:latin typeface="+mn-lt"/>
                  <a:ea typeface="+mn-ea"/>
                  <a:cs typeface="+mn-cs"/>
                  <a:sym typeface="Helvetica Neue"/>
                </a:defRPr>
              </a:lvl1pPr>
            </a:lstStyle>
            <a:p>
              <a:pPr/>
              <a:r>
                <a:t>Presentation Summary</a:t>
              </a:r>
            </a:p>
          </p:txBody>
        </p:sp>
        <p:sp>
          <p:nvSpPr>
            <p:cNvPr id="327" name="Data-Driven: Our rigorous data collection from Polygon.io set the stage for accurate analysis.…"/>
            <p:cNvSpPr txBox="1"/>
            <p:nvPr/>
          </p:nvSpPr>
          <p:spPr>
            <a:xfrm>
              <a:off x="0" y="2865321"/>
              <a:ext cx="9277996" cy="6431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457200" indent="-317500" defTabSz="457200">
                <a:lnSpc>
                  <a:spcPct val="120000"/>
                </a:lnSpc>
                <a:spcBef>
                  <a:spcPts val="0"/>
                </a:spcBef>
                <a:buClr>
                  <a:srgbClr val="0D0D0D"/>
                </a:buClr>
                <a:buSzPct val="100000"/>
                <a:buFont typeface="Helvetica"/>
                <a:buChar char="•"/>
                <a:defRPr b="1" sz="2300">
                  <a:solidFill>
                    <a:srgbClr val="0D0D0D"/>
                  </a:solidFill>
                </a:defRPr>
              </a:pPr>
              <a:r>
                <a:t>Data-Driven:</a:t>
              </a:r>
              <a:r>
                <a:rPr b="0"/>
                <a:t> Our rigorous data collection from Polygon.io set the stage for accurate analysis.</a:t>
              </a:r>
            </a:p>
            <a:p>
              <a:pPr marL="457200" indent="-317500" defTabSz="457200">
                <a:lnSpc>
                  <a:spcPct val="120000"/>
                </a:lnSpc>
                <a:spcBef>
                  <a:spcPts val="0"/>
                </a:spcBef>
                <a:buClr>
                  <a:srgbClr val="0D0D0D"/>
                </a:buClr>
                <a:buSzPct val="100000"/>
                <a:buFont typeface="Helvetica"/>
                <a:buChar char="•"/>
                <a:defRPr b="1" sz="2300">
                  <a:solidFill>
                    <a:srgbClr val="0D0D0D"/>
                  </a:solidFill>
                </a:defRPr>
              </a:pPr>
              <a:r>
                <a:t>Day 0 Focus:</a:t>
              </a:r>
              <a:r>
                <a:rPr b="0"/>
                <a:t> Concentrating on 'Day 0' SPY covered calls, we've crafted a daily strategy for consistent income.</a:t>
              </a:r>
            </a:p>
            <a:p>
              <a:pPr marL="457200" indent="-317500" defTabSz="457200">
                <a:lnSpc>
                  <a:spcPct val="120000"/>
                </a:lnSpc>
                <a:spcBef>
                  <a:spcPts val="0"/>
                </a:spcBef>
                <a:buClr>
                  <a:srgbClr val="0D0D0D"/>
                </a:buClr>
                <a:buSzPct val="100000"/>
                <a:buFont typeface="Helvetica"/>
                <a:buChar char="•"/>
                <a:defRPr b="1" sz="2300">
                  <a:solidFill>
                    <a:srgbClr val="0D0D0D"/>
                  </a:solidFill>
                </a:defRPr>
              </a:pPr>
              <a:r>
                <a:t>Methodical Analysis:</a:t>
              </a:r>
              <a:r>
                <a:rPr b="0"/>
                <a:t> We processed and engineered features from over two years of market data, ensuring a robust model foundation.</a:t>
              </a:r>
            </a:p>
            <a:p>
              <a:pPr marL="457200" indent="-317500" defTabSz="457200">
                <a:lnSpc>
                  <a:spcPct val="120000"/>
                </a:lnSpc>
                <a:spcBef>
                  <a:spcPts val="0"/>
                </a:spcBef>
                <a:buClr>
                  <a:srgbClr val="0D0D0D"/>
                </a:buClr>
                <a:buSzPct val="100000"/>
                <a:buFont typeface="Helvetica"/>
                <a:buChar char="•"/>
                <a:defRPr b="1" sz="2300">
                  <a:solidFill>
                    <a:srgbClr val="0D0D0D"/>
                  </a:solidFill>
                </a:defRPr>
              </a:pPr>
              <a:r>
                <a:t>Precision Modeling:</a:t>
              </a:r>
              <a:r>
                <a:rPr b="0"/>
                <a:t> By optimizing models like Random Forest and KNN, we achieved a nuanced understanding of when to execute trades.</a:t>
              </a:r>
            </a:p>
            <a:p>
              <a:pPr marL="457200" indent="-317500" defTabSz="457200">
                <a:lnSpc>
                  <a:spcPct val="120000"/>
                </a:lnSpc>
                <a:spcBef>
                  <a:spcPts val="0"/>
                </a:spcBef>
                <a:buClr>
                  <a:srgbClr val="0D0D0D"/>
                </a:buClr>
                <a:buSzPct val="100000"/>
                <a:buFont typeface="Helvetica"/>
                <a:buChar char="•"/>
                <a:defRPr b="1" sz="2300">
                  <a:solidFill>
                    <a:srgbClr val="0D0D0D"/>
                  </a:solidFill>
                </a:defRPr>
              </a:pPr>
              <a:r>
                <a:t>Proven Results:</a:t>
              </a:r>
              <a:r>
                <a:rPr b="0"/>
                <a:t> The models demonstrate promising strategies, reducing losses in bear markets and capturing gains in stable conditions.</a:t>
              </a:r>
            </a:p>
            <a:p>
              <a:pPr marL="457200" indent="-317500" defTabSz="457200">
                <a:lnSpc>
                  <a:spcPct val="120000"/>
                </a:lnSpc>
                <a:spcBef>
                  <a:spcPts val="0"/>
                </a:spcBef>
                <a:buClr>
                  <a:srgbClr val="0D0D0D"/>
                </a:buClr>
                <a:buSzPct val="100000"/>
                <a:buFont typeface="Helvetica"/>
                <a:buChar char="•"/>
                <a:defRPr b="1" sz="2300">
                  <a:solidFill>
                    <a:srgbClr val="0D0D0D"/>
                  </a:solidFill>
                </a:defRPr>
              </a:pPr>
              <a:r>
                <a:t>Next Steps:</a:t>
              </a:r>
              <a:r>
                <a:rPr b="0"/>
                <a:t> Our path forward includes refining models and exploring dynamic strike price adjustments.</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pasted-movie.png" descr="pasted-movie.png"/>
          <p:cNvPicPr>
            <a:picLocks noChangeAspect="1"/>
          </p:cNvPicPr>
          <p:nvPr/>
        </p:nvPicPr>
        <p:blipFill>
          <a:blip r:embed="rId2">
            <a:extLst/>
          </a:blip>
          <a:stretch>
            <a:fillRect/>
          </a:stretch>
        </p:blipFill>
        <p:spPr>
          <a:xfrm>
            <a:off x="3815260" y="-3"/>
            <a:ext cx="20574002" cy="13716005"/>
          </a:xfrm>
          <a:prstGeom prst="rect">
            <a:avLst/>
          </a:prstGeom>
          <a:ln w="12700">
            <a:miter lim="400000"/>
          </a:ln>
        </p:spPr>
      </p:pic>
      <p:sp>
        <p:nvSpPr>
          <p:cNvPr id="187"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8" name="Lemonade Stand Story:…"/>
          <p:cNvSpPr txBox="1"/>
          <p:nvPr/>
        </p:nvSpPr>
        <p:spPr>
          <a:xfrm>
            <a:off x="1319765" y="4753569"/>
            <a:ext cx="6821394" cy="62427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200">
                <a:latin typeface="+mn-lt"/>
                <a:ea typeface="+mn-ea"/>
                <a:cs typeface="+mn-cs"/>
                <a:sym typeface="Helvetica Neue"/>
              </a:defRPr>
            </a:pPr>
            <a:r>
              <a:t>Lemonade Stand Story:</a:t>
            </a:r>
          </a:p>
          <a:p>
            <a:pPr>
              <a:lnSpc>
                <a:spcPct val="120000"/>
              </a:lnSpc>
              <a:defRPr sz="2800">
                <a:latin typeface="+mn-lt"/>
                <a:ea typeface="+mn-ea"/>
                <a:cs typeface="+mn-cs"/>
                <a:sym typeface="Helvetica Neue"/>
              </a:defRPr>
            </a:pPr>
            <a:r>
              <a:t>Imagine you own a small lemonade stand that you believe is worth $100. One sunny day, a neighbor comes to you and says, </a:t>
            </a:r>
          </a:p>
          <a:p>
            <a:pPr>
              <a:lnSpc>
                <a:spcPct val="120000"/>
              </a:lnSpc>
              <a:defRPr sz="2800">
                <a:latin typeface="+mn-lt"/>
                <a:ea typeface="+mn-ea"/>
                <a:cs typeface="+mn-cs"/>
                <a:sym typeface="Helvetica Neue"/>
              </a:defRPr>
            </a:pPr>
            <a:r>
              <a:t>“I see you’re doing well with your lemonade stand. I’d like to have the option to buy it from you for $100 next month because I think it will be worth more by then. I’ll pay you $10 right now for that option.”</a:t>
            </a:r>
          </a:p>
        </p:txBody>
      </p:sp>
      <p:pic>
        <p:nvPicPr>
          <p:cNvPr id="189" name="image (1).png" descr="image (1).png"/>
          <p:cNvPicPr>
            <a:picLocks noChangeAspect="1"/>
          </p:cNvPicPr>
          <p:nvPr/>
        </p:nvPicPr>
        <p:blipFill>
          <a:blip r:embed="rId3">
            <a:extLst/>
          </a:blip>
          <a:stretch>
            <a:fillRect/>
          </a:stretch>
        </p:blipFill>
        <p:spPr>
          <a:xfrm>
            <a:off x="2922596" y="12040927"/>
            <a:ext cx="4065099" cy="1193803"/>
          </a:xfrm>
          <a:prstGeom prst="rect">
            <a:avLst/>
          </a:prstGeom>
          <a:ln w="12700">
            <a:miter lim="400000"/>
          </a:ln>
        </p:spPr>
      </p:pic>
      <p:sp>
        <p:nvSpPr>
          <p:cNvPr id="190" name="Let’s use…"/>
          <p:cNvSpPr txBox="1"/>
          <p:nvPr/>
        </p:nvSpPr>
        <p:spPr>
          <a:xfrm>
            <a:off x="1244555" y="1037454"/>
            <a:ext cx="6731483" cy="304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0"/>
              </a:spcBef>
              <a:defRPr b="1"/>
            </a:pPr>
            <a:r>
              <a:t>Let’s use </a:t>
            </a:r>
          </a:p>
          <a:p>
            <a:pPr defTabSz="457200">
              <a:lnSpc>
                <a:spcPct val="100000"/>
              </a:lnSpc>
              <a:spcBef>
                <a:spcPts val="0"/>
              </a:spcBef>
              <a:defRPr b="1"/>
            </a:pPr>
            <a:r>
              <a:t>a lemonade stand analogy to understand covered calls.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fabian-blank-pElSkGRA2NU-unsplash.jpg" descr="fabian-blank-pElSkGRA2NU-unsplash.jpg"/>
          <p:cNvPicPr>
            <a:picLocks noChangeAspect="1"/>
          </p:cNvPicPr>
          <p:nvPr/>
        </p:nvPicPr>
        <p:blipFill>
          <a:blip r:embed="rId2">
            <a:extLst/>
          </a:blip>
          <a:stretch>
            <a:fillRect/>
          </a:stretch>
        </p:blipFill>
        <p:spPr>
          <a:xfrm>
            <a:off x="-7892095" y="-377907"/>
            <a:ext cx="21050437" cy="14033628"/>
          </a:xfrm>
          <a:prstGeom prst="rect">
            <a:avLst/>
          </a:prstGeom>
          <a:ln w="12700">
            <a:miter lim="400000"/>
          </a:ln>
        </p:spPr>
      </p:pic>
      <p:sp>
        <p:nvSpPr>
          <p:cNvPr id="193" name="Rectangle"/>
          <p:cNvSpPr/>
          <p:nvPr/>
        </p:nvSpPr>
        <p:spPr>
          <a:xfrm>
            <a:off x="13905151" y="-15920"/>
            <a:ext cx="9845578"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4" name="You get to keep the $10 no matter what happens.…"/>
          <p:cNvSpPr txBox="1"/>
          <p:nvPr/>
        </p:nvSpPr>
        <p:spPr>
          <a:xfrm>
            <a:off x="15497937" y="5951942"/>
            <a:ext cx="7168003" cy="36757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sz="2800">
                <a:latin typeface="+mn-lt"/>
                <a:ea typeface="+mn-ea"/>
                <a:cs typeface="+mn-cs"/>
                <a:sym typeface="Helvetica Neue"/>
              </a:defRPr>
            </a:pPr>
            <a:r>
              <a:t>If your neighbor decides to buy the lemonade stand for $100, you’ve made a bit of proﬁt (the $10 option fee).</a:t>
            </a:r>
          </a:p>
          <a:p>
            <a:pPr>
              <a:lnSpc>
                <a:spcPct val="120000"/>
              </a:lnSpc>
              <a:defRPr sz="2800">
                <a:latin typeface="+mn-lt"/>
                <a:ea typeface="+mn-ea"/>
                <a:cs typeface="+mn-cs"/>
                <a:sym typeface="Helvetica Neue"/>
              </a:defRPr>
            </a:pPr>
            <a:r>
              <a:t>If your neighbor decides not to buy the stand because it's not worth more than $100, you still keep your stand and the $10.</a:t>
            </a:r>
          </a:p>
        </p:txBody>
      </p:sp>
      <p:pic>
        <p:nvPicPr>
          <p:cNvPr id="195" name="image (1).png" descr="image (1).png"/>
          <p:cNvPicPr>
            <a:picLocks noChangeAspect="1"/>
          </p:cNvPicPr>
          <p:nvPr/>
        </p:nvPicPr>
        <p:blipFill>
          <a:blip r:embed="rId3">
            <a:extLst/>
          </a:blip>
          <a:stretch>
            <a:fillRect/>
          </a:stretch>
        </p:blipFill>
        <p:spPr>
          <a:xfrm>
            <a:off x="16853148" y="12025008"/>
            <a:ext cx="4065097" cy="1193803"/>
          </a:xfrm>
          <a:prstGeom prst="rect">
            <a:avLst/>
          </a:prstGeom>
          <a:ln w="12700">
            <a:miter lim="400000"/>
          </a:ln>
        </p:spPr>
      </p:pic>
      <p:sp>
        <p:nvSpPr>
          <p:cNvPr id="196" name="You get to keep the $10 no matter what…"/>
          <p:cNvSpPr txBox="1"/>
          <p:nvPr/>
        </p:nvSpPr>
        <p:spPr>
          <a:xfrm>
            <a:off x="15467671" y="3650084"/>
            <a:ext cx="6389246" cy="1700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nSpc>
                <a:spcPct val="120000"/>
              </a:lnSpc>
              <a:defRPr b="1">
                <a:latin typeface="+mn-lt"/>
                <a:ea typeface="+mn-ea"/>
                <a:cs typeface="+mn-cs"/>
                <a:sym typeface="Helvetica Neue"/>
              </a:defRPr>
            </a:pPr>
            <a:r>
              <a:t>You get to keep the $10 no matter what…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kelly-sikkema-v_yesrC0s2o-unsplash.jpg" descr="kelly-sikkema-v_yesrC0s2o-unsplash.jpg"/>
          <p:cNvPicPr>
            <a:picLocks noChangeAspect="1"/>
          </p:cNvPicPr>
          <p:nvPr/>
        </p:nvPicPr>
        <p:blipFill>
          <a:blip r:embed="rId2">
            <a:extLst/>
          </a:blip>
          <a:stretch>
            <a:fillRect/>
          </a:stretch>
        </p:blipFill>
        <p:spPr>
          <a:xfrm>
            <a:off x="5516709" y="0"/>
            <a:ext cx="20575912" cy="13716002"/>
          </a:xfrm>
          <a:prstGeom prst="rect">
            <a:avLst/>
          </a:prstGeom>
          <a:ln w="12700">
            <a:miter lim="400000"/>
          </a:ln>
        </p:spPr>
      </p:pic>
      <p:sp>
        <p:nvSpPr>
          <p:cNvPr id="199" name="Rectangle"/>
          <p:cNvSpPr/>
          <p:nvPr/>
        </p:nvSpPr>
        <p:spPr>
          <a:xfrm>
            <a:off x="32358" y="-15920"/>
            <a:ext cx="9845576"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0" name="Why Covered Calls?…"/>
          <p:cNvSpPr txBox="1"/>
          <p:nvPr/>
        </p:nvSpPr>
        <p:spPr>
          <a:xfrm>
            <a:off x="1312862" y="3003742"/>
            <a:ext cx="7284568" cy="7708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b="1">
                <a:latin typeface="+mn-lt"/>
                <a:ea typeface="+mn-ea"/>
                <a:cs typeface="+mn-cs"/>
                <a:sym typeface="Helvetica Neue"/>
              </a:defRPr>
            </a:pPr>
            <a:r>
              <a:t>Why Covered Calls?</a:t>
            </a:r>
          </a:p>
          <a:p>
            <a:pPr>
              <a:lnSpc>
                <a:spcPct val="120000"/>
              </a:lnSpc>
              <a:defRPr sz="2800">
                <a:latin typeface="+mn-lt"/>
                <a:ea typeface="+mn-ea"/>
                <a:cs typeface="+mn-cs"/>
                <a:sym typeface="Helvetica Neue"/>
              </a:defRPr>
            </a:pPr>
            <a:r>
              <a:t>Covered calls are a smart way for stock owners to make extra money without having to sell their stocks. Imagine you own a piece of a company and think its value won't change much soon. </a:t>
            </a:r>
          </a:p>
          <a:p>
            <a:pPr>
              <a:lnSpc>
                <a:spcPct val="120000"/>
              </a:lnSpc>
              <a:defRPr sz="2800">
                <a:latin typeface="+mn-lt"/>
                <a:ea typeface="+mn-ea"/>
                <a:cs typeface="+mn-cs"/>
                <a:sym typeface="Helvetica Neue"/>
              </a:defRPr>
            </a:pPr>
            <a:r>
              <a:t>This strategy is perfect for people who want to keep their stocks for a long time and are okay with making a bit of money even if the stock doesn't go up much. It's a cautious way to earn from your investments without expecting big surprises in the stock's price.</a:t>
            </a:r>
          </a:p>
        </p:txBody>
      </p:sp>
      <p:pic>
        <p:nvPicPr>
          <p:cNvPr id="201" name="image (1).png" descr="image (1).png"/>
          <p:cNvPicPr>
            <a:picLocks noChangeAspect="1"/>
          </p:cNvPicPr>
          <p:nvPr/>
        </p:nvPicPr>
        <p:blipFill>
          <a:blip r:embed="rId3">
            <a:extLst/>
          </a:blip>
          <a:stretch>
            <a:fillRect/>
          </a:stretch>
        </p:blipFill>
        <p:spPr>
          <a:xfrm>
            <a:off x="2922596" y="12040927"/>
            <a:ext cx="4065099" cy="119380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lemonade stock.png" descr="lemonade stock.png"/>
          <p:cNvPicPr>
            <a:picLocks noChangeAspect="1"/>
          </p:cNvPicPr>
          <p:nvPr/>
        </p:nvPicPr>
        <p:blipFill>
          <a:blip r:embed="rId2">
            <a:extLst/>
          </a:blip>
          <a:stretch>
            <a:fillRect/>
          </a:stretch>
        </p:blipFill>
        <p:spPr>
          <a:xfrm rot="20917896">
            <a:off x="7012910" y="-2004343"/>
            <a:ext cx="23048672" cy="17286500"/>
          </a:xfrm>
          <a:prstGeom prst="rect">
            <a:avLst/>
          </a:prstGeom>
          <a:ln w="12700">
            <a:miter lim="400000"/>
          </a:ln>
        </p:spPr>
      </p:pic>
      <p:sp>
        <p:nvSpPr>
          <p:cNvPr id="204"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5" name="This situation is similar to selling a covered call in the stock market.…"/>
          <p:cNvSpPr txBox="1"/>
          <p:nvPr/>
        </p:nvSpPr>
        <p:spPr>
          <a:xfrm>
            <a:off x="1660109" y="2506580"/>
            <a:ext cx="6112719" cy="82646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sz="3200">
                <a:latin typeface="Helvetica Neue Medium"/>
                <a:ea typeface="Helvetica Neue Medium"/>
                <a:cs typeface="Helvetica Neue Medium"/>
                <a:sym typeface="Helvetica Neue Medium"/>
              </a:defRPr>
            </a:pPr>
            <a:r>
              <a:t>This situation is similar to selling a covered call in the stock market. </a:t>
            </a:r>
          </a:p>
          <a:p>
            <a:pPr>
              <a:lnSpc>
                <a:spcPct val="120000"/>
              </a:lnSpc>
              <a:defRPr sz="3200">
                <a:latin typeface="+mn-lt"/>
                <a:ea typeface="+mn-ea"/>
                <a:cs typeface="+mn-cs"/>
                <a:sym typeface="Helvetica Neue"/>
              </a:defRPr>
            </a:pPr>
          </a:p>
          <a:p>
            <a:pPr>
              <a:lnSpc>
                <a:spcPct val="120000"/>
              </a:lnSpc>
              <a:defRPr sz="3200">
                <a:latin typeface="+mn-lt"/>
                <a:ea typeface="+mn-ea"/>
                <a:cs typeface="+mn-cs"/>
                <a:sym typeface="Helvetica Neue"/>
              </a:defRPr>
            </a:pPr>
          </a:p>
          <a:p>
            <a:pPr>
              <a:lnSpc>
                <a:spcPct val="120000"/>
              </a:lnSpc>
              <a:defRPr sz="2800">
                <a:latin typeface="+mn-lt"/>
                <a:ea typeface="+mn-ea"/>
                <a:cs typeface="+mn-cs"/>
                <a:sym typeface="Helvetica Neue"/>
              </a:defRPr>
            </a:pPr>
            <a:r>
              <a:t>The $10 payment is the option premium that an option buyer pays you, the stock owner, for the right (but not the obligation) to buy your stock at a predetermined price (the strike price, in our analogy, $100) within a certain period.</a:t>
            </a:r>
          </a:p>
        </p:txBody>
      </p:sp>
      <p:pic>
        <p:nvPicPr>
          <p:cNvPr id="206" name="image (1).png" descr="image (1).png"/>
          <p:cNvPicPr>
            <a:picLocks noChangeAspect="1"/>
          </p:cNvPicPr>
          <p:nvPr/>
        </p:nvPicPr>
        <p:blipFill>
          <a:blip r:embed="rId3">
            <a:extLst/>
          </a:blip>
          <a:stretch>
            <a:fillRect/>
          </a:stretch>
        </p:blipFill>
        <p:spPr>
          <a:xfrm>
            <a:off x="2922596" y="12040927"/>
            <a:ext cx="4065099" cy="1193803"/>
          </a:xfrm>
          <a:prstGeom prst="rect">
            <a:avLst/>
          </a:prstGeom>
          <a:ln w="12700">
            <a:miter lim="400000"/>
          </a:ln>
        </p:spPr>
      </p:pic>
      <p:sp>
        <p:nvSpPr>
          <p:cNvPr id="207" name="The lemonade stand is like your stock."/>
          <p:cNvSpPr txBox="1"/>
          <p:nvPr/>
        </p:nvSpPr>
        <p:spPr>
          <a:xfrm>
            <a:off x="1714633" y="4644461"/>
            <a:ext cx="6535547" cy="1700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b="1">
                <a:latin typeface="+mn-lt"/>
                <a:ea typeface="+mn-ea"/>
                <a:cs typeface="+mn-cs"/>
                <a:sym typeface="Helvetica Neue"/>
              </a:defRPr>
            </a:lvl1pPr>
          </a:lstStyle>
          <a:p>
            <a:pPr/>
            <a:r>
              <a:t>The lemonade stand is like your stock.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julien-tromeur-0VCIV2h_Nlg-unsplash.jpg" descr="julien-tromeur-0VCIV2h_Nlg-unsplash.jpg"/>
          <p:cNvPicPr>
            <a:picLocks noChangeAspect="1"/>
          </p:cNvPicPr>
          <p:nvPr/>
        </p:nvPicPr>
        <p:blipFill>
          <a:blip r:embed="rId2">
            <a:extLst/>
          </a:blip>
          <a:stretch>
            <a:fillRect/>
          </a:stretch>
        </p:blipFill>
        <p:spPr>
          <a:xfrm>
            <a:off x="-5267975" y="0"/>
            <a:ext cx="24384003" cy="13716002"/>
          </a:xfrm>
          <a:prstGeom prst="rect">
            <a:avLst/>
          </a:prstGeom>
          <a:ln w="12700">
            <a:miter lim="400000"/>
          </a:ln>
        </p:spPr>
      </p:pic>
      <p:sp>
        <p:nvSpPr>
          <p:cNvPr id="210" name="Rectangle"/>
          <p:cNvSpPr/>
          <p:nvPr/>
        </p:nvSpPr>
        <p:spPr>
          <a:xfrm>
            <a:off x="13528650" y="-15920"/>
            <a:ext cx="10908640"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11" name="AI to the Rescue…"/>
          <p:cNvSpPr txBox="1"/>
          <p:nvPr/>
        </p:nvSpPr>
        <p:spPr>
          <a:xfrm>
            <a:off x="15662698" y="2447493"/>
            <a:ext cx="6640540" cy="83828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sz="2800">
                <a:latin typeface="+mn-lt"/>
                <a:ea typeface="+mn-ea"/>
                <a:cs typeface="+mn-cs"/>
                <a:sym typeface="Helvetica Neue"/>
              </a:defRPr>
            </a:pPr>
            <a:r>
              <a:t>Our AI project tackles the complexities of the covered call investment strategy, offering a smarter, AI-driven solution for investors, especially retirees, looking to generate income without selling their stocks. </a:t>
            </a:r>
            <a:r>
              <a:rPr b="1"/>
              <a:t>Here's how:</a:t>
            </a:r>
            <a:endParaRPr sz="2400"/>
          </a:p>
          <a:p>
            <a:pPr marL="304800" indent="-304800">
              <a:lnSpc>
                <a:spcPct val="120000"/>
              </a:lnSpc>
              <a:buSzPct val="123000"/>
              <a:buChar char="-"/>
              <a:defRPr b="1" sz="2800">
                <a:latin typeface="+mn-lt"/>
                <a:ea typeface="+mn-ea"/>
                <a:cs typeface="+mn-cs"/>
                <a:sym typeface="Helvetica Neue"/>
              </a:defRPr>
            </a:pPr>
            <a:r>
              <a:t>AI simplifies choices </a:t>
            </a:r>
            <a:r>
              <a:rPr b="0"/>
              <a:t>by</a:t>
            </a:r>
            <a:r>
              <a:t> </a:t>
            </a:r>
            <a:r>
              <a:rPr b="0"/>
              <a:t>quickly analyzing data to identify the best stock options and call strategies, removing guesswork.</a:t>
            </a:r>
          </a:p>
          <a:p>
            <a:pPr marL="304800" indent="-304800">
              <a:lnSpc>
                <a:spcPct val="120000"/>
              </a:lnSpc>
              <a:buSzPct val="123000"/>
              <a:buChar char="-"/>
              <a:defRPr b="1" sz="2800">
                <a:latin typeface="+mn-lt"/>
                <a:ea typeface="+mn-ea"/>
                <a:cs typeface="+mn-cs"/>
                <a:sym typeface="Helvetica Neue"/>
              </a:defRPr>
            </a:pPr>
            <a:r>
              <a:t>It enhances risk management</a:t>
            </a:r>
            <a:r>
              <a:rPr b="0"/>
              <a:t> by evaluating potential risks and returns from historical trends, helping investors make informed decisions.</a:t>
            </a:r>
          </a:p>
        </p:txBody>
      </p:sp>
      <p:pic>
        <p:nvPicPr>
          <p:cNvPr id="212" name="image (1).png" descr="image (1).png"/>
          <p:cNvPicPr>
            <a:picLocks noChangeAspect="1"/>
          </p:cNvPicPr>
          <p:nvPr/>
        </p:nvPicPr>
        <p:blipFill>
          <a:blip r:embed="rId3">
            <a:extLst/>
          </a:blip>
          <a:stretch>
            <a:fillRect/>
          </a:stretch>
        </p:blipFill>
        <p:spPr>
          <a:xfrm>
            <a:off x="17008177" y="12040927"/>
            <a:ext cx="4065098" cy="1193803"/>
          </a:xfrm>
          <a:prstGeom prst="rect">
            <a:avLst/>
          </a:prstGeom>
          <a:ln w="12700">
            <a:miter lim="400000"/>
          </a:ln>
        </p:spPr>
      </p:pic>
      <p:sp>
        <p:nvSpPr>
          <p:cNvPr id="213" name="AI to the Rescue"/>
          <p:cNvSpPr txBox="1"/>
          <p:nvPr/>
        </p:nvSpPr>
        <p:spPr>
          <a:xfrm>
            <a:off x="15679565" y="1341787"/>
            <a:ext cx="491185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20000"/>
              </a:lnSpc>
              <a:defRPr b="1">
                <a:latin typeface="+mn-lt"/>
                <a:ea typeface="+mn-ea"/>
                <a:cs typeface="+mn-cs"/>
                <a:sym typeface="Helvetica Neue"/>
              </a:defRPr>
            </a:lvl1pPr>
          </a:lstStyle>
          <a:p>
            <a:pPr/>
            <a:r>
              <a:t>AI to the Rescue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ectangle"/>
          <p:cNvSpPr/>
          <p:nvPr/>
        </p:nvSpPr>
        <p:spPr>
          <a:xfrm>
            <a:off x="-25400" y="0"/>
            <a:ext cx="9845576" cy="13747837"/>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16" name="Untitled-2.png" descr="Untitled-2.png"/>
          <p:cNvPicPr>
            <a:picLocks noChangeAspect="1"/>
          </p:cNvPicPr>
          <p:nvPr/>
        </p:nvPicPr>
        <p:blipFill>
          <a:blip r:embed="rId2">
            <a:extLst/>
          </a:blip>
          <a:stretch>
            <a:fillRect/>
          </a:stretch>
        </p:blipFill>
        <p:spPr>
          <a:xfrm>
            <a:off x="6849316" y="-2381456"/>
            <a:ext cx="17430898" cy="17430900"/>
          </a:xfrm>
          <a:prstGeom prst="rect">
            <a:avLst/>
          </a:prstGeom>
          <a:ln w="12700">
            <a:miter lim="400000"/>
          </a:ln>
        </p:spPr>
      </p:pic>
      <p:sp>
        <p:nvSpPr>
          <p:cNvPr id="217" name="Project Approach &amp; AI Model Selection…"/>
          <p:cNvSpPr txBox="1"/>
          <p:nvPr/>
        </p:nvSpPr>
        <p:spPr>
          <a:xfrm>
            <a:off x="1524103" y="1076431"/>
            <a:ext cx="9436201" cy="2900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20000"/>
              </a:lnSpc>
              <a:spcBef>
                <a:spcPts val="2000"/>
              </a:spcBef>
              <a:defRPr sz="3200">
                <a:solidFill>
                  <a:srgbClr val="0D0D0D"/>
                </a:solidFill>
              </a:defRPr>
            </a:pPr>
            <a:r>
              <a:t>Choosing the right AI model is akin to selecting the best path in a complex maze. Our approach is methodical, guided by a decision tree that weighs various probabilities and demands against expected outcomes. </a:t>
            </a:r>
            <a:r>
              <a:rPr b="1"/>
              <a:t>Here's our rationale:</a:t>
            </a:r>
          </a:p>
        </p:txBody>
      </p:sp>
      <p:pic>
        <p:nvPicPr>
          <p:cNvPr id="218" name="image (1).png" descr="image (1).png"/>
          <p:cNvPicPr>
            <a:picLocks noChangeAspect="1"/>
          </p:cNvPicPr>
          <p:nvPr/>
        </p:nvPicPr>
        <p:blipFill>
          <a:blip r:embed="rId3">
            <a:extLst/>
          </a:blip>
          <a:stretch>
            <a:fillRect/>
          </a:stretch>
        </p:blipFill>
        <p:spPr>
          <a:xfrm>
            <a:off x="10159451" y="11841604"/>
            <a:ext cx="4065099" cy="1193803"/>
          </a:xfrm>
          <a:prstGeom prst="rect">
            <a:avLst/>
          </a:prstGeom>
          <a:ln w="12700">
            <a:miter lim="400000"/>
          </a:ln>
        </p:spPr>
      </p:pic>
      <p:sp>
        <p:nvSpPr>
          <p:cNvPr id="219" name="Assessing Probabilities…"/>
          <p:cNvSpPr txBox="1"/>
          <p:nvPr/>
        </p:nvSpPr>
        <p:spPr>
          <a:xfrm>
            <a:off x="1537554" y="4594093"/>
            <a:ext cx="5887554" cy="3479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317500" defTabSz="457200">
              <a:lnSpc>
                <a:spcPct val="120000"/>
              </a:lnSpc>
              <a:spcBef>
                <a:spcPts val="0"/>
              </a:spcBef>
              <a:buClr>
                <a:srgbClr val="0D0D0D"/>
              </a:buClr>
              <a:buSzPct val="100000"/>
              <a:buFont typeface="Helvetica"/>
              <a:buChar char="•"/>
              <a:defRPr b="1" sz="3200">
                <a:solidFill>
                  <a:srgbClr val="0D0D0D"/>
                </a:solidFill>
              </a:defRPr>
            </a:pPr>
            <a:r>
              <a:t>	Assessing Probabilities</a:t>
            </a:r>
          </a:p>
          <a:p>
            <a:pPr marL="457200" indent="-317500" defTabSz="457200">
              <a:lnSpc>
                <a:spcPct val="120000"/>
              </a:lnSpc>
              <a:spcBef>
                <a:spcPts val="0"/>
              </a:spcBef>
              <a:buClr>
                <a:srgbClr val="0D0D0D"/>
              </a:buClr>
              <a:buSzPct val="100000"/>
              <a:buFont typeface="Helvetica"/>
              <a:buChar char="•"/>
              <a:defRPr b="1" sz="3200">
                <a:solidFill>
                  <a:srgbClr val="0D0D0D"/>
                </a:solidFill>
              </a:defRPr>
            </a:pPr>
            <a:r>
              <a:t>	Demand Analysis</a:t>
            </a:r>
          </a:p>
          <a:p>
            <a:pPr marL="457200" indent="-317500" defTabSz="457200">
              <a:lnSpc>
                <a:spcPct val="120000"/>
              </a:lnSpc>
              <a:spcBef>
                <a:spcPts val="0"/>
              </a:spcBef>
              <a:buClr>
                <a:srgbClr val="0D0D0D"/>
              </a:buClr>
              <a:buSzPct val="100000"/>
              <a:buFont typeface="Helvetica"/>
              <a:buChar char="•"/>
              <a:defRPr b="1" sz="3200">
                <a:solidFill>
                  <a:srgbClr val="0D0D0D"/>
                </a:solidFill>
              </a:defRPr>
            </a:pPr>
            <a:r>
              <a:t>	Success Metrics</a:t>
            </a:r>
          </a:p>
          <a:p>
            <a:pPr marL="457200" indent="-317500" defTabSz="457200">
              <a:lnSpc>
                <a:spcPct val="120000"/>
              </a:lnSpc>
              <a:spcBef>
                <a:spcPts val="0"/>
              </a:spcBef>
              <a:buClr>
                <a:srgbClr val="0D0D0D"/>
              </a:buClr>
              <a:buSzPct val="100000"/>
              <a:buFont typeface="Helvetica"/>
              <a:buChar char="•"/>
              <a:defRPr b="1" sz="3200">
                <a:solidFill>
                  <a:srgbClr val="0D0D0D"/>
                </a:solidFill>
              </a:defRPr>
            </a:pPr>
            <a:r>
              <a:t>	Quantitative Rigor</a:t>
            </a:r>
          </a:p>
          <a:p>
            <a:pPr marL="457200" indent="-317500" defTabSz="457200">
              <a:lnSpc>
                <a:spcPct val="120000"/>
              </a:lnSpc>
              <a:spcBef>
                <a:spcPts val="0"/>
              </a:spcBef>
              <a:buClr>
                <a:srgbClr val="0D0D0D"/>
              </a:buClr>
              <a:buSzPct val="100000"/>
              <a:buFont typeface="Helvetica"/>
              <a:buChar char="•"/>
              <a:defRPr b="1" sz="3200">
                <a:solidFill>
                  <a:srgbClr val="0D0D0D"/>
                </a:solidFill>
              </a:defRPr>
            </a:pPr>
            <a:r>
              <a:t>	Iterative Refinement</a:t>
            </a:r>
          </a:p>
          <a:p>
            <a:pPr marL="457200" indent="-317500" defTabSz="457200">
              <a:lnSpc>
                <a:spcPct val="120000"/>
              </a:lnSpc>
              <a:spcBef>
                <a:spcPts val="0"/>
              </a:spcBef>
              <a:buClr>
                <a:srgbClr val="0D0D0D"/>
              </a:buClr>
              <a:buSzPct val="100000"/>
              <a:buFont typeface="Helvetica"/>
              <a:buChar char="•"/>
              <a:defRPr b="1" sz="3200">
                <a:solidFill>
                  <a:srgbClr val="0D0D0D"/>
                </a:solidFill>
              </a:defRPr>
            </a:pPr>
            <a:r>
              <a:t>	Outcome-Focused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anastase-maragos-X4zx5Vc_LZU-unsplash.jpg" descr="anastase-maragos-X4zx5Vc_LZU-unsplash.jpg"/>
          <p:cNvPicPr>
            <a:picLocks noChangeAspect="1"/>
          </p:cNvPicPr>
          <p:nvPr/>
        </p:nvPicPr>
        <p:blipFill>
          <a:blip r:embed="rId2">
            <a:extLst/>
          </a:blip>
          <a:stretch>
            <a:fillRect/>
          </a:stretch>
        </p:blipFill>
        <p:spPr>
          <a:xfrm>
            <a:off x="-3097210" y="-2"/>
            <a:ext cx="20574003" cy="13716003"/>
          </a:xfrm>
          <a:prstGeom prst="rect">
            <a:avLst/>
          </a:prstGeom>
          <a:ln w="12700">
            <a:miter lim="400000"/>
          </a:ln>
        </p:spPr>
      </p:pic>
      <p:sp>
        <p:nvSpPr>
          <p:cNvPr id="222" name="Rectangle"/>
          <p:cNvSpPr/>
          <p:nvPr/>
        </p:nvSpPr>
        <p:spPr>
          <a:xfrm>
            <a:off x="14525268" y="-15920"/>
            <a:ext cx="9845578" cy="1374784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3" name="Our Solution:…"/>
          <p:cNvSpPr txBox="1"/>
          <p:nvPr/>
        </p:nvSpPr>
        <p:spPr>
          <a:xfrm>
            <a:off x="16318974" y="5224317"/>
            <a:ext cx="6258169" cy="571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20000"/>
              </a:lnSpc>
              <a:spcBef>
                <a:spcPts val="2000"/>
              </a:spcBef>
              <a:defRPr sz="2800">
                <a:solidFill>
                  <a:srgbClr val="0D0D0D"/>
                </a:solidFill>
              </a:defRPr>
            </a:lvl1pPr>
          </a:lstStyle>
          <a:p>
            <a:pPr/>
            <a:r>
              <a:t>We propose to develop an AI-driven service that simplifies and optimizes the covered call strategy for individual investors, mainly targeting retirees seeking to enhance their income. Our AI system will analyze vast amounts of stock and options data in real time, recommending the most promising covered call opportunities based on the individual's portfolio, risk tolerance, and income goals.</a:t>
            </a:r>
          </a:p>
        </p:txBody>
      </p:sp>
      <p:pic>
        <p:nvPicPr>
          <p:cNvPr id="224" name="image (1).png" descr="image (1).png"/>
          <p:cNvPicPr>
            <a:picLocks noChangeAspect="1"/>
          </p:cNvPicPr>
          <p:nvPr/>
        </p:nvPicPr>
        <p:blipFill>
          <a:blip r:embed="rId3">
            <a:extLst/>
          </a:blip>
          <a:stretch>
            <a:fillRect/>
          </a:stretch>
        </p:blipFill>
        <p:spPr>
          <a:xfrm>
            <a:off x="17473268" y="12025008"/>
            <a:ext cx="4065098" cy="1193803"/>
          </a:xfrm>
          <a:prstGeom prst="rect">
            <a:avLst/>
          </a:prstGeom>
          <a:ln w="12700">
            <a:miter lim="400000"/>
          </a:ln>
        </p:spPr>
      </p:pic>
      <p:sp>
        <p:nvSpPr>
          <p:cNvPr id="225" name="AI-Powered Covered Calls Service"/>
          <p:cNvSpPr txBox="1"/>
          <p:nvPr/>
        </p:nvSpPr>
        <p:spPr>
          <a:xfrm>
            <a:off x="16318974" y="3270186"/>
            <a:ext cx="6258169" cy="157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00000"/>
              </a:lnSpc>
              <a:spcBef>
                <a:spcPts val="800"/>
              </a:spcBef>
              <a:defRPr b="1">
                <a:solidFill>
                  <a:srgbClr val="0D0D0D"/>
                </a:solidFill>
              </a:defRPr>
            </a:lvl1pPr>
          </a:lstStyle>
          <a:p>
            <a:pPr/>
            <a:r>
              <a:t>AI-Powered Covered Calls Service</a:t>
            </a:r>
          </a:p>
        </p:txBody>
      </p:sp>
      <p:sp>
        <p:nvSpPr>
          <p:cNvPr id="226" name="OUR SOLUTION:"/>
          <p:cNvSpPr txBox="1"/>
          <p:nvPr/>
        </p:nvSpPr>
        <p:spPr>
          <a:xfrm>
            <a:off x="16391548" y="2306657"/>
            <a:ext cx="336530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800"/>
              </a:spcBef>
              <a:defRPr b="1" sz="3200">
                <a:solidFill>
                  <a:srgbClr val="0D0D0D"/>
                </a:solidFill>
              </a:defRPr>
            </a:lvl1pPr>
          </a:lstStyle>
          <a:p>
            <a:pPr/>
            <a:r>
              <a:t>OUR SOLUTION: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